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2"/>
  </p:notesMasterIdLst>
  <p:sldIdLst>
    <p:sldId id="256" r:id="rId2"/>
    <p:sldId id="398" r:id="rId3"/>
    <p:sldId id="399" r:id="rId4"/>
    <p:sldId id="298" r:id="rId5"/>
    <p:sldId id="400" r:id="rId6"/>
    <p:sldId id="397" r:id="rId7"/>
    <p:sldId id="377" r:id="rId8"/>
    <p:sldId id="401" r:id="rId9"/>
    <p:sldId id="402" r:id="rId10"/>
    <p:sldId id="403" r:id="rId11"/>
    <p:sldId id="407" r:id="rId12"/>
    <p:sldId id="404" r:id="rId13"/>
    <p:sldId id="408" r:id="rId14"/>
    <p:sldId id="405" r:id="rId15"/>
    <p:sldId id="406" r:id="rId16"/>
    <p:sldId id="305" r:id="rId17"/>
    <p:sldId id="309" r:id="rId18"/>
    <p:sldId id="389" r:id="rId19"/>
    <p:sldId id="410" r:id="rId20"/>
    <p:sldId id="413" r:id="rId21"/>
    <p:sldId id="414" r:id="rId22"/>
    <p:sldId id="415" r:id="rId23"/>
    <p:sldId id="417" r:id="rId24"/>
    <p:sldId id="418" r:id="rId25"/>
    <p:sldId id="494" r:id="rId26"/>
    <p:sldId id="433" r:id="rId27"/>
    <p:sldId id="434" r:id="rId28"/>
    <p:sldId id="437" r:id="rId29"/>
    <p:sldId id="435" r:id="rId30"/>
    <p:sldId id="495" r:id="rId31"/>
    <p:sldId id="496" r:id="rId32"/>
    <p:sldId id="443" r:id="rId33"/>
    <p:sldId id="441" r:id="rId34"/>
    <p:sldId id="442" r:id="rId35"/>
    <p:sldId id="430" r:id="rId36"/>
    <p:sldId id="431" r:id="rId37"/>
    <p:sldId id="436" r:id="rId38"/>
    <p:sldId id="490" r:id="rId39"/>
    <p:sldId id="481" r:id="rId40"/>
    <p:sldId id="482" r:id="rId41"/>
    <p:sldId id="483" r:id="rId42"/>
    <p:sldId id="484" r:id="rId43"/>
    <p:sldId id="485" r:id="rId44"/>
    <p:sldId id="486" r:id="rId45"/>
    <p:sldId id="487" r:id="rId46"/>
    <p:sldId id="488" r:id="rId47"/>
    <p:sldId id="489" r:id="rId48"/>
    <p:sldId id="432" r:id="rId49"/>
    <p:sldId id="500" r:id="rId50"/>
    <p:sldId id="438" r:id="rId51"/>
    <p:sldId id="419" r:id="rId52"/>
    <p:sldId id="420" r:id="rId53"/>
    <p:sldId id="424" r:id="rId54"/>
    <p:sldId id="427" r:id="rId55"/>
    <p:sldId id="423" r:id="rId56"/>
    <p:sldId id="425" r:id="rId57"/>
    <p:sldId id="428" r:id="rId58"/>
    <p:sldId id="439" r:id="rId59"/>
    <p:sldId id="440" r:id="rId60"/>
    <p:sldId id="535" r:id="rId61"/>
    <p:sldId id="421" r:id="rId62"/>
    <p:sldId id="491" r:id="rId63"/>
    <p:sldId id="426" r:id="rId64"/>
    <p:sldId id="444" r:id="rId65"/>
    <p:sldId id="445" r:id="rId66"/>
    <p:sldId id="529" r:id="rId67"/>
    <p:sldId id="530" r:id="rId68"/>
    <p:sldId id="532" r:id="rId69"/>
    <p:sldId id="533" r:id="rId70"/>
    <p:sldId id="531" r:id="rId71"/>
    <p:sldId id="446" r:id="rId72"/>
    <p:sldId id="447" r:id="rId73"/>
    <p:sldId id="448" r:id="rId74"/>
    <p:sldId id="422" r:id="rId75"/>
    <p:sldId id="449" r:id="rId76"/>
    <p:sldId id="458" r:id="rId77"/>
    <p:sldId id="459" r:id="rId78"/>
    <p:sldId id="461" r:id="rId79"/>
    <p:sldId id="462" r:id="rId80"/>
    <p:sldId id="534" r:id="rId81"/>
    <p:sldId id="460" r:id="rId82"/>
    <p:sldId id="498" r:id="rId83"/>
    <p:sldId id="554" r:id="rId84"/>
    <p:sldId id="526" r:id="rId85"/>
    <p:sldId id="527" r:id="rId86"/>
    <p:sldId id="528" r:id="rId87"/>
    <p:sldId id="553" r:id="rId88"/>
    <p:sldId id="503" r:id="rId89"/>
    <p:sldId id="504" r:id="rId90"/>
    <p:sldId id="457" r:id="rId91"/>
    <p:sldId id="577" r:id="rId92"/>
    <p:sldId id="579" r:id="rId93"/>
    <p:sldId id="578" r:id="rId94"/>
    <p:sldId id="569" r:id="rId95"/>
    <p:sldId id="570" r:id="rId96"/>
    <p:sldId id="571" r:id="rId97"/>
    <p:sldId id="572" r:id="rId98"/>
    <p:sldId id="574" r:id="rId99"/>
    <p:sldId id="576" r:id="rId100"/>
    <p:sldId id="575" r:id="rId101"/>
    <p:sldId id="568" r:id="rId102"/>
    <p:sldId id="505" r:id="rId103"/>
    <p:sldId id="506" r:id="rId104"/>
    <p:sldId id="499" r:id="rId105"/>
    <p:sldId id="456" r:id="rId106"/>
    <p:sldId id="450" r:id="rId107"/>
    <p:sldId id="497" r:id="rId108"/>
    <p:sldId id="467" r:id="rId109"/>
    <p:sldId id="524" r:id="rId110"/>
    <p:sldId id="525" r:id="rId111"/>
    <p:sldId id="515" r:id="rId112"/>
    <p:sldId id="516" r:id="rId113"/>
    <p:sldId id="517" r:id="rId114"/>
    <p:sldId id="518" r:id="rId115"/>
    <p:sldId id="519" r:id="rId116"/>
    <p:sldId id="520" r:id="rId117"/>
    <p:sldId id="521" r:id="rId118"/>
    <p:sldId id="522" r:id="rId119"/>
    <p:sldId id="475" r:id="rId120"/>
    <p:sldId id="476" r:id="rId121"/>
    <p:sldId id="477" r:id="rId122"/>
    <p:sldId id="478" r:id="rId123"/>
    <p:sldId id="468" r:id="rId124"/>
    <p:sldId id="523" r:id="rId125"/>
    <p:sldId id="567" r:id="rId126"/>
    <p:sldId id="469" r:id="rId127"/>
    <p:sldId id="492" r:id="rId128"/>
    <p:sldId id="508" r:id="rId129"/>
    <p:sldId id="493" r:id="rId130"/>
    <p:sldId id="509" r:id="rId131"/>
    <p:sldId id="510" r:id="rId132"/>
    <p:sldId id="512" r:id="rId133"/>
    <p:sldId id="511" r:id="rId134"/>
    <p:sldId id="513" r:id="rId135"/>
    <p:sldId id="501" r:id="rId136"/>
    <p:sldId id="451" r:id="rId137"/>
    <p:sldId id="502" r:id="rId138"/>
    <p:sldId id="538" r:id="rId139"/>
    <p:sldId id="552" r:id="rId140"/>
    <p:sldId id="540" r:id="rId141"/>
    <p:sldId id="541" r:id="rId142"/>
    <p:sldId id="539" r:id="rId143"/>
    <p:sldId id="556" r:id="rId144"/>
    <p:sldId id="557" r:id="rId145"/>
    <p:sldId id="558" r:id="rId146"/>
    <p:sldId id="559" r:id="rId147"/>
    <p:sldId id="536" r:id="rId148"/>
    <p:sldId id="561" r:id="rId149"/>
    <p:sldId id="560" r:id="rId150"/>
    <p:sldId id="562" r:id="rId151"/>
    <p:sldId id="563" r:id="rId152"/>
    <p:sldId id="564" r:id="rId153"/>
    <p:sldId id="565" r:id="rId154"/>
    <p:sldId id="566" r:id="rId155"/>
    <p:sldId id="537" r:id="rId156"/>
    <p:sldId id="464" r:id="rId157"/>
    <p:sldId id="465" r:id="rId158"/>
    <p:sldId id="466" r:id="rId159"/>
    <p:sldId id="470" r:id="rId160"/>
    <p:sldId id="471" r:id="rId161"/>
    <p:sldId id="472" r:id="rId162"/>
    <p:sldId id="473" r:id="rId163"/>
    <p:sldId id="474" r:id="rId164"/>
    <p:sldId id="583" r:id="rId165"/>
    <p:sldId id="479" r:id="rId166"/>
    <p:sldId id="555" r:id="rId167"/>
    <p:sldId id="544" r:id="rId168"/>
    <p:sldId id="545" r:id="rId169"/>
    <p:sldId id="546" r:id="rId170"/>
    <p:sldId id="547" r:id="rId171"/>
    <p:sldId id="548" r:id="rId172"/>
    <p:sldId id="549" r:id="rId173"/>
    <p:sldId id="480" r:id="rId174"/>
    <p:sldId id="543" r:id="rId175"/>
    <p:sldId id="542" r:id="rId176"/>
    <p:sldId id="551" r:id="rId177"/>
    <p:sldId id="550" r:id="rId178"/>
    <p:sldId id="581" r:id="rId179"/>
    <p:sldId id="452" r:id="rId180"/>
    <p:sldId id="453" r:id="rId181"/>
    <p:sldId id="582" r:id="rId182"/>
    <p:sldId id="454" r:id="rId183"/>
    <p:sldId id="463" r:id="rId184"/>
    <p:sldId id="416" r:id="rId185"/>
    <p:sldId id="310" r:id="rId186"/>
    <p:sldId id="321" r:id="rId187"/>
    <p:sldId id="322" r:id="rId188"/>
    <p:sldId id="314" r:id="rId189"/>
    <p:sldId id="323" r:id="rId190"/>
    <p:sldId id="320" r:id="rId191"/>
    <p:sldId id="411" r:id="rId192"/>
    <p:sldId id="412" r:id="rId193"/>
    <p:sldId id="324" r:id="rId194"/>
    <p:sldId id="325" r:id="rId195"/>
    <p:sldId id="326" r:id="rId196"/>
    <p:sldId id="327" r:id="rId197"/>
    <p:sldId id="394" r:id="rId198"/>
    <p:sldId id="395" r:id="rId199"/>
    <p:sldId id="396" r:id="rId200"/>
    <p:sldId id="328" r:id="rId201"/>
    <p:sldId id="329" r:id="rId202"/>
    <p:sldId id="330" r:id="rId203"/>
    <p:sldId id="331" r:id="rId204"/>
    <p:sldId id="391" r:id="rId205"/>
    <p:sldId id="392" r:id="rId206"/>
    <p:sldId id="393" r:id="rId207"/>
    <p:sldId id="332" r:id="rId208"/>
    <p:sldId id="409" r:id="rId209"/>
    <p:sldId id="333" r:id="rId210"/>
    <p:sldId id="334" r:id="rId211"/>
    <p:sldId id="335" r:id="rId212"/>
    <p:sldId id="336" r:id="rId213"/>
    <p:sldId id="337" r:id="rId214"/>
    <p:sldId id="339" r:id="rId215"/>
    <p:sldId id="341" r:id="rId216"/>
    <p:sldId id="387" r:id="rId217"/>
    <p:sldId id="383" r:id="rId218"/>
    <p:sldId id="343" r:id="rId219"/>
    <p:sldId id="342" r:id="rId220"/>
    <p:sldId id="368" r:id="rId221"/>
    <p:sldId id="369" r:id="rId222"/>
    <p:sldId id="370" r:id="rId223"/>
    <p:sldId id="340" r:id="rId224"/>
    <p:sldId id="344" r:id="rId225"/>
    <p:sldId id="345" r:id="rId226"/>
    <p:sldId id="346" r:id="rId227"/>
    <p:sldId id="347" r:id="rId228"/>
    <p:sldId id="367" r:id="rId229"/>
    <p:sldId id="374" r:id="rId230"/>
    <p:sldId id="366" r:id="rId231"/>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F5355C-E061-3414-B9BE-51E8599471EC}" name="NOVIK Ana, DAF/INV" initials="NAD" userId="S::Ana.NOVIK@oecd.org::06e61ee1-9113-404c-b22a-e6afb40345a0" providerId="AD"/>
  <p188:author id="{D2DCC3FC-364A-4EB9-1AD1-05703B68C7F7}" name="GAUKRODGER David, DAF/INV" initials="GDD" userId="S::David.GAUKRODGER@oecd.org::758b6299-dc4f-4fd7-9816-21a04b9370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C4F"/>
    <a:srgbClr val="000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73" autoAdjust="0"/>
  </p:normalViewPr>
  <p:slideViewPr>
    <p:cSldViewPr snapToGrid="0">
      <p:cViewPr varScale="1">
        <p:scale>
          <a:sx n="75" d="100"/>
          <a:sy n="75" d="100"/>
        </p:scale>
        <p:origin x="77" y="278"/>
      </p:cViewPr>
      <p:guideLst/>
    </p:cSldViewPr>
  </p:slideViewPr>
  <p:outlineViewPr>
    <p:cViewPr>
      <p:scale>
        <a:sx n="33" d="100"/>
        <a:sy n="33" d="100"/>
      </p:scale>
      <p:origin x="0" y="-1636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microsoft.com/office/2018/10/relationships/authors" Targe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1FF21A3-B1AD-44B2-9A41-F537124A36B8}" type="datetimeFigureOut">
              <a:rPr lang="en-GB" smtClean="0"/>
              <a:t>14/10/2025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8E4313A-D333-4AF5-A60E-6EF5400F91EE}" type="slidenum">
              <a:rPr lang="en-GB" smtClean="0"/>
              <a:t>‹N°›</a:t>
            </a:fld>
            <a:endParaRPr lang="en-GB"/>
          </a:p>
        </p:txBody>
      </p:sp>
    </p:spTree>
    <p:extLst>
      <p:ext uri="{BB962C8B-B14F-4D97-AF65-F5344CB8AC3E}">
        <p14:creationId xmlns:p14="http://schemas.microsoft.com/office/powerpoint/2010/main" val="139662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B70843D-E53B-4BCA-A996-13B175A0061F}" type="slidenum">
              <a:rPr lang="en-GB" smtClean="0"/>
              <a:t>1</a:t>
            </a:fld>
            <a:endParaRPr lang="en-GB" dirty="0"/>
          </a:p>
        </p:txBody>
      </p:sp>
    </p:spTree>
    <p:extLst>
      <p:ext uri="{BB962C8B-B14F-4D97-AF65-F5344CB8AC3E}">
        <p14:creationId xmlns:p14="http://schemas.microsoft.com/office/powerpoint/2010/main" val="312958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4313A-D333-4AF5-A60E-6EF5400F91EE}" type="slidenum">
              <a:rPr lang="en-GB" smtClean="0"/>
              <a:t>16</a:t>
            </a:fld>
            <a:endParaRPr lang="en-GB"/>
          </a:p>
        </p:txBody>
      </p:sp>
    </p:spTree>
    <p:extLst>
      <p:ext uri="{BB962C8B-B14F-4D97-AF65-F5344CB8AC3E}">
        <p14:creationId xmlns:p14="http://schemas.microsoft.com/office/powerpoint/2010/main" val="389517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4313A-D333-4AF5-A60E-6EF5400F91EE}" type="slidenum">
              <a:rPr lang="en-GB" smtClean="0"/>
              <a:t>185</a:t>
            </a:fld>
            <a:endParaRPr lang="en-GB"/>
          </a:p>
        </p:txBody>
      </p:sp>
    </p:spTree>
    <p:extLst>
      <p:ext uri="{BB962C8B-B14F-4D97-AF65-F5344CB8AC3E}">
        <p14:creationId xmlns:p14="http://schemas.microsoft.com/office/powerpoint/2010/main" val="446541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573210A-6B79-4EFE-BF59-B75103189E52}" type="datetimeFigureOut">
              <a:rPr lang="en-GB" smtClean="0"/>
              <a:t>14/10/2025</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extLst>
      <p:ext uri="{BB962C8B-B14F-4D97-AF65-F5344CB8AC3E}">
        <p14:creationId xmlns:p14="http://schemas.microsoft.com/office/powerpoint/2010/main" val="66873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573210A-6B79-4EFE-BF59-B75103189E52}" type="datetimeFigureOut">
              <a:rPr lang="en-GB" smtClean="0"/>
              <a:t>14/10/2025</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920C833-2BF1-4D99-A67D-B6386CC32A69}" type="slidenum">
              <a:rPr lang="en-GB" smtClean="0"/>
              <a:t>‹N°›</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410467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573210A-6B79-4EFE-BF59-B75103189E52}" type="datetimeFigureOut">
              <a:rPr lang="en-GB" smtClean="0"/>
              <a:t>14/10/2025</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920C833-2BF1-4D99-A67D-B6386CC32A69}" type="slidenum">
              <a:rPr lang="en-GB" smtClean="0"/>
              <a:t>‹N°›</a:t>
            </a:fld>
            <a:endParaRPr lang="en-GB"/>
          </a:p>
        </p:txBody>
      </p:sp>
    </p:spTree>
    <p:extLst>
      <p:ext uri="{BB962C8B-B14F-4D97-AF65-F5344CB8AC3E}">
        <p14:creationId xmlns:p14="http://schemas.microsoft.com/office/powerpoint/2010/main" val="411112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3210A-6B79-4EFE-BF59-B75103189E52}"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0C833-2BF1-4D99-A67D-B6386CC32A69}" type="slidenum">
              <a:rPr lang="en-GB" smtClean="0"/>
              <a:t>‹N°›</a:t>
            </a:fld>
            <a:endParaRPr lang="en-GB"/>
          </a:p>
        </p:txBody>
      </p:sp>
    </p:spTree>
    <p:extLst>
      <p:ext uri="{BB962C8B-B14F-4D97-AF65-F5344CB8AC3E}">
        <p14:creationId xmlns:p14="http://schemas.microsoft.com/office/powerpoint/2010/main" val="375738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573210A-6B79-4EFE-BF59-B75103189E52}" type="datetimeFigureOut">
              <a:rPr lang="en-GB" smtClean="0"/>
              <a:t>14/10/2025</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920C833-2BF1-4D99-A67D-B6386CC32A69}" type="slidenum">
              <a:rPr lang="en-GB" smtClean="0"/>
              <a:t>‹N°›</a:t>
            </a:fld>
            <a:endParaRPr lang="en-GB"/>
          </a:p>
        </p:txBody>
      </p:sp>
      <p:sp>
        <p:nvSpPr>
          <p:cNvPr id="3" name="TextBox 2">
            <a:extLst>
              <a:ext uri="{FF2B5EF4-FFF2-40B4-BE49-F238E27FC236}">
                <a16:creationId xmlns:a16="http://schemas.microsoft.com/office/drawing/2014/main" id="{E7678EA8-F4E2-4653-D351-F5998E903D6D}"/>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37388156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isanewsletter.com/wp-content/uploads/2024/07/Africas-Natural-Resources.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7890" y="2547501"/>
            <a:ext cx="8394439" cy="1989775"/>
          </a:xfrm>
        </p:spPr>
        <p:txBody>
          <a:bodyPr/>
          <a:lstStyle/>
          <a:p>
            <a:pPr algn="ctr">
              <a:lnSpc>
                <a:spcPts val="3000"/>
              </a:lnSpc>
            </a:pPr>
            <a:r>
              <a:rPr lang="en-GB" sz="2400" i="1" cap="none" dirty="0"/>
              <a:t>Colloque scientifique international</a:t>
            </a:r>
            <a:br>
              <a:rPr lang="en-GB" sz="2400" i="1" cap="none" dirty="0"/>
            </a:br>
            <a:br>
              <a:rPr lang="en-GB" sz="2000" i="1" cap="none" dirty="0">
                <a:solidFill>
                  <a:srgbClr val="FF0000"/>
                </a:solidFill>
              </a:rPr>
            </a:br>
            <a:r>
              <a:rPr lang="fr-FR" sz="2000" dirty="0"/>
              <a:t>le thème : </a:t>
            </a:r>
            <a:r>
              <a:rPr lang="fr-FR" sz="2000" b="1" i="1" dirty="0"/>
              <a:t>a-territorialité et </a:t>
            </a:r>
            <a:r>
              <a:rPr lang="fr-FR" sz="2000" b="1" i="1" dirty="0" err="1"/>
              <a:t>déterritorialité</a:t>
            </a:r>
            <a:r>
              <a:rPr lang="fr-FR" sz="2000" b="1" i="1" dirty="0"/>
              <a:t> de l’impôt : quelles conséquences pour le Bénin</a:t>
            </a:r>
            <a:r>
              <a:rPr lang="fr-FR" sz="2000" dirty="0"/>
              <a:t>.</a:t>
            </a:r>
            <a:br>
              <a:rPr lang="fr-FR" sz="2000" dirty="0"/>
            </a:br>
            <a:endParaRPr lang="en-GB" sz="2400" i="1" cap="none" dirty="0">
              <a:solidFill>
                <a:srgbClr val="FF0000"/>
              </a:solidFill>
            </a:endParaRPr>
          </a:p>
        </p:txBody>
      </p:sp>
      <p:sp>
        <p:nvSpPr>
          <p:cNvPr id="3" name="Subtitle 2"/>
          <p:cNvSpPr>
            <a:spLocks noGrp="1"/>
          </p:cNvSpPr>
          <p:nvPr>
            <p:ph type="subTitle" idx="1"/>
          </p:nvPr>
        </p:nvSpPr>
        <p:spPr>
          <a:xfrm>
            <a:off x="2927648" y="5412823"/>
            <a:ext cx="6173948" cy="861774"/>
          </a:xfrm>
        </p:spPr>
        <p:txBody>
          <a:bodyPr/>
          <a:lstStyle/>
          <a:p>
            <a:pPr algn="ctr"/>
            <a:r>
              <a:rPr lang="en-US" sz="1600" dirty="0"/>
              <a:t>DGI, CERAF et </a:t>
            </a:r>
            <a:r>
              <a:rPr lang="en-US" sz="1600" dirty="0" err="1"/>
              <a:t>SOAFiP</a:t>
            </a:r>
            <a:endParaRPr lang="en-US" sz="1600" dirty="0"/>
          </a:p>
          <a:p>
            <a:pPr algn="ctr"/>
            <a:r>
              <a:rPr lang="en-US" sz="2000" dirty="0"/>
              <a:t>  </a:t>
            </a:r>
          </a:p>
          <a:p>
            <a:pPr algn="ctr"/>
            <a:r>
              <a:rPr lang="en-GB" sz="2000" dirty="0"/>
              <a:t> COTONOU, 14-15 </a:t>
            </a:r>
            <a:r>
              <a:rPr lang="en-GB" sz="2000" dirty="0" err="1"/>
              <a:t>octobre</a:t>
            </a:r>
            <a:r>
              <a:rPr lang="en-GB" sz="2000" dirty="0"/>
              <a:t> 2025</a:t>
            </a:r>
          </a:p>
        </p:txBody>
      </p:sp>
      <p:sp>
        <p:nvSpPr>
          <p:cNvPr id="5" name="Rectangle 4"/>
          <p:cNvSpPr/>
          <p:nvPr/>
        </p:nvSpPr>
        <p:spPr>
          <a:xfrm>
            <a:off x="9515795" y="5949280"/>
            <a:ext cx="248486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p>
        </p:txBody>
      </p:sp>
    </p:spTree>
    <p:extLst>
      <p:ext uri="{BB962C8B-B14F-4D97-AF65-F5344CB8AC3E}">
        <p14:creationId xmlns:p14="http://schemas.microsoft.com/office/powerpoint/2010/main" val="43444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9B6C5-E41D-E4DB-42BA-94B97CAF90D4}"/>
              </a:ext>
            </a:extLst>
          </p:cNvPr>
          <p:cNvSpPr>
            <a:spLocks noGrp="1"/>
          </p:cNvSpPr>
          <p:nvPr>
            <p:ph type="title"/>
          </p:nvPr>
        </p:nvSpPr>
        <p:spPr/>
        <p:txBody>
          <a:bodyPr/>
          <a:lstStyle/>
          <a:p>
            <a:pPr algn="ctr"/>
            <a:r>
              <a:rPr lang="fr-FR" b="1" dirty="0"/>
              <a:t>  Prenons l’envol!</a:t>
            </a:r>
          </a:p>
        </p:txBody>
      </p:sp>
      <p:sp>
        <p:nvSpPr>
          <p:cNvPr id="3" name="Espace réservé du contenu 2">
            <a:extLst>
              <a:ext uri="{FF2B5EF4-FFF2-40B4-BE49-F238E27FC236}">
                <a16:creationId xmlns:a16="http://schemas.microsoft.com/office/drawing/2014/main" id="{C300DAFD-C584-73BF-AC20-77CF2A1834FA}"/>
              </a:ext>
            </a:extLst>
          </p:cNvPr>
          <p:cNvSpPr>
            <a:spLocks noGrp="1"/>
          </p:cNvSpPr>
          <p:nvPr>
            <p:ph idx="1"/>
          </p:nvPr>
        </p:nvSpPr>
        <p:spPr/>
        <p:txBody>
          <a:bodyPr>
            <a:normAutofit lnSpcReduction="10000"/>
          </a:bodyPr>
          <a:lstStyle/>
          <a:p>
            <a:pPr marL="0" indent="0" algn="just">
              <a:buNone/>
            </a:pPr>
            <a:r>
              <a:rPr lang="fr-FR" dirty="0"/>
              <a:t>Car l’ordre mondial du capital financier ne peut fonctionner sans l’active complicité et la corruption des gouvernements en place. Walter </a:t>
            </a:r>
            <a:r>
              <a:rPr lang="fr-FR" dirty="0" err="1"/>
              <a:t>Hollenweger</a:t>
            </a:r>
            <a:r>
              <a:rPr lang="fr-FR" dirty="0"/>
              <a:t>, théologien réputé de l’Université de Zurich résume bien la situation: « </a:t>
            </a:r>
            <a:r>
              <a:rPr lang="fr-FR" i="1" dirty="0"/>
              <a:t>La cupidité obsessionnelle et sans limites des riches de chez nous, alliée à la corruption pratiquée par les élites des pays dits en développement, constitue un gigantesque complot de meurtre… Partout dans le monde et chaque jour se reproduit le massacre des innocents de Bethléem</a:t>
            </a:r>
            <a:r>
              <a:rPr lang="fr-FR" dirty="0"/>
              <a:t>. », 2001.</a:t>
            </a:r>
          </a:p>
        </p:txBody>
      </p:sp>
    </p:spTree>
    <p:extLst>
      <p:ext uri="{BB962C8B-B14F-4D97-AF65-F5344CB8AC3E}">
        <p14:creationId xmlns:p14="http://schemas.microsoft.com/office/powerpoint/2010/main" val="19359634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03F09-34D3-B198-3CDE-67C6210A144A}"/>
              </a:ext>
            </a:extLst>
          </p:cNvPr>
          <p:cNvSpPr>
            <a:spLocks noGrp="1"/>
          </p:cNvSpPr>
          <p:nvPr>
            <p:ph type="title"/>
          </p:nvPr>
        </p:nvSpPr>
        <p:spPr/>
        <p:txBody>
          <a:bodyPr/>
          <a:lstStyle/>
          <a:p>
            <a:r>
              <a:rPr lang="fr-FR" b="1" dirty="0"/>
              <a:t>Les conséquences néfastes des paradis fiscaux</a:t>
            </a:r>
            <a:br>
              <a:rPr lang="fr-FR" dirty="0"/>
            </a:br>
            <a:endParaRPr lang="fr-FR" dirty="0"/>
          </a:p>
        </p:txBody>
      </p:sp>
      <p:sp>
        <p:nvSpPr>
          <p:cNvPr id="3" name="Espace réservé du contenu 2">
            <a:extLst>
              <a:ext uri="{FF2B5EF4-FFF2-40B4-BE49-F238E27FC236}">
                <a16:creationId xmlns:a16="http://schemas.microsoft.com/office/drawing/2014/main" id="{B2458816-85C4-6B4B-32A1-E27E7079014A}"/>
              </a:ext>
            </a:extLst>
          </p:cNvPr>
          <p:cNvSpPr>
            <a:spLocks noGrp="1"/>
          </p:cNvSpPr>
          <p:nvPr>
            <p:ph idx="1"/>
          </p:nvPr>
        </p:nvSpPr>
        <p:spPr/>
        <p:txBody>
          <a:bodyPr>
            <a:normAutofit fontScale="62500" lnSpcReduction="20000"/>
          </a:bodyPr>
          <a:lstStyle/>
          <a:p>
            <a:pPr marL="0" indent="0" algn="just">
              <a:buNone/>
            </a:pPr>
            <a:r>
              <a:rPr lang="fr-FR" dirty="0"/>
              <a:t>Les paradis fiscaux ont des conséquences à plusieurs niveaux.</a:t>
            </a:r>
          </a:p>
          <a:p>
            <a:pPr lvl="0" algn="just"/>
            <a:r>
              <a:rPr lang="fr-FR" dirty="0"/>
              <a:t>La </a:t>
            </a:r>
            <a:r>
              <a:rPr lang="fr-FR" b="1" dirty="0"/>
              <a:t>dégradation des finances publiques</a:t>
            </a:r>
            <a:r>
              <a:rPr lang="fr-FR" dirty="0"/>
              <a:t> : c’est un manque à gagner important pour les États. On estime que ces fuites représentent un manque de revenus fiscaux de plus de 480 milliards d’euros de revenus fiscaux en moins chaque année.</a:t>
            </a:r>
          </a:p>
          <a:p>
            <a:pPr lvl="0" algn="just"/>
            <a:r>
              <a:rPr lang="fr-FR" dirty="0"/>
              <a:t>Une </a:t>
            </a:r>
            <a:r>
              <a:rPr lang="fr-FR" b="1" dirty="0"/>
              <a:t>perte d’autonomie des politiques fiscales</a:t>
            </a:r>
            <a:r>
              <a:rPr lang="fr-FR" dirty="0"/>
              <a:t>, car les États sont poussés à s’aligner sur les taux d’imposition les plus faibles pour limiter l’évasion fiscale.</a:t>
            </a:r>
          </a:p>
          <a:p>
            <a:pPr lvl="0" algn="just"/>
            <a:r>
              <a:rPr lang="fr-FR" b="1" dirty="0"/>
              <a:t>L’opacité et l’instabilité financière</a:t>
            </a:r>
            <a:r>
              <a:rPr lang="fr-FR" dirty="0"/>
              <a:t> : les pertes peuvent être plus facilement sorties du bilan, ce qui empêche le contrôle du régulateur, mais aussi des actionnaires et agences de notation. Les grands acteurs financiers peuvent ainsi plus facilement prendre des risques inconsidérés.</a:t>
            </a:r>
          </a:p>
          <a:p>
            <a:pPr lvl="0" algn="just"/>
            <a:r>
              <a:rPr lang="fr-FR" b="1" dirty="0"/>
              <a:t>L’injustice</a:t>
            </a:r>
            <a:r>
              <a:rPr lang="fr-FR" dirty="0"/>
              <a:t> : ce sont les entreprises et les contribuables les plus mobiles, souvent les plus riches, qui peuvent profiter de l’aubaine que constituent ces endroits et ainsi se soustraire à l’impôt.</a:t>
            </a:r>
          </a:p>
          <a:p>
            <a:pPr lvl="0" algn="just"/>
            <a:r>
              <a:rPr lang="fr-FR" b="1" dirty="0"/>
              <a:t>La criminalité</a:t>
            </a:r>
            <a:r>
              <a:rPr lang="fr-FR" dirty="0"/>
              <a:t> : en proposant des instruments juridiques permettant d’occulter l’origine de fonds, les paradis fiscaux et judiciaires constituent des boîtes noires précieuses pour la criminalité transnationale.</a:t>
            </a:r>
          </a:p>
          <a:p>
            <a:endParaRPr lang="fr-FR" dirty="0"/>
          </a:p>
        </p:txBody>
      </p:sp>
    </p:spTree>
    <p:extLst>
      <p:ext uri="{BB962C8B-B14F-4D97-AF65-F5344CB8AC3E}">
        <p14:creationId xmlns:p14="http://schemas.microsoft.com/office/powerpoint/2010/main" val="1816674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EB2E3-38E4-9F03-8603-67E787C6F2C0}"/>
              </a:ext>
            </a:extLst>
          </p:cNvPr>
          <p:cNvSpPr>
            <a:spLocks noGrp="1"/>
          </p:cNvSpPr>
          <p:nvPr>
            <p:ph type="title"/>
          </p:nvPr>
        </p:nvSpPr>
        <p:spPr/>
        <p:txBody>
          <a:bodyPr/>
          <a:lstStyle/>
          <a:p>
            <a:pPr algn="ctr"/>
            <a:r>
              <a:rPr lang="fr-FR" b="1" dirty="0"/>
              <a:t>La transparence permet également de lutter contre</a:t>
            </a:r>
            <a:r>
              <a:rPr lang="fr-FR" dirty="0"/>
              <a:t>:</a:t>
            </a:r>
          </a:p>
        </p:txBody>
      </p:sp>
      <p:sp>
        <p:nvSpPr>
          <p:cNvPr id="3" name="Espace réservé du contenu 2">
            <a:extLst>
              <a:ext uri="{FF2B5EF4-FFF2-40B4-BE49-F238E27FC236}">
                <a16:creationId xmlns:a16="http://schemas.microsoft.com/office/drawing/2014/main" id="{B9BAD9DB-6489-573E-2D02-F2633C6013CD}"/>
              </a:ext>
            </a:extLst>
          </p:cNvPr>
          <p:cNvSpPr>
            <a:spLocks noGrp="1"/>
          </p:cNvSpPr>
          <p:nvPr>
            <p:ph idx="1"/>
          </p:nvPr>
        </p:nvSpPr>
        <p:spPr/>
        <p:txBody>
          <a:bodyPr>
            <a:normAutofit fontScale="70000" lnSpcReduction="20000"/>
          </a:bodyPr>
          <a:lstStyle/>
          <a:p>
            <a:pPr marL="0" indent="0" algn="just">
              <a:buNone/>
            </a:pPr>
            <a:r>
              <a:rPr lang="fr-FR" dirty="0">
                <a:solidFill>
                  <a:srgbClr val="174C4F"/>
                </a:solidFill>
              </a:rPr>
              <a:t>iv) l’évasion fiscale, la fraude fiscale et les </a:t>
            </a:r>
            <a:r>
              <a:rPr lang="fr-FR" dirty="0" err="1">
                <a:solidFill>
                  <a:srgbClr val="174C4F"/>
                </a:solidFill>
              </a:rPr>
              <a:t>les</a:t>
            </a:r>
            <a:r>
              <a:rPr lang="fr-FR" dirty="0">
                <a:solidFill>
                  <a:srgbClr val="174C4F"/>
                </a:solidFill>
              </a:rPr>
              <a:t> flux financiers illicites qui alimentent les paradis fiscaux (prévention et sanction):</a:t>
            </a:r>
          </a:p>
          <a:p>
            <a:pPr marL="0" indent="0" algn="just">
              <a:buNone/>
            </a:pPr>
            <a:r>
              <a:rPr lang="fr-FR" dirty="0"/>
              <a:t>D’après l’analyse des données de paiement réalisée par </a:t>
            </a:r>
            <a:r>
              <a:rPr lang="fr-FR" dirty="0" err="1"/>
              <a:t>Giorgia</a:t>
            </a:r>
            <a:r>
              <a:rPr lang="fr-FR" dirty="0"/>
              <a:t> et </a:t>
            </a:r>
            <a:r>
              <a:rPr lang="fr-FR" i="1" dirty="0"/>
              <a:t>al</a:t>
            </a:r>
            <a:r>
              <a:rPr lang="fr-FR" dirty="0"/>
              <a:t>, 2021), des rapports de l’Initiative pour la transparence des industries extractives, d’un ensemble interne de données du FMI sur les recettes tirées des ressources naturelles et des informations financières de plus de 600 entreprises multinationales, une augmentation d’un point de pourcentage du différentiel de taux d’impôt sur les sociétés entre le pays producteur (à la fiscalité plus élevée) et les autres pays en moyenne (à la fiscalité plus faible) se traduit par une diminution de 3,5 % des bénéfices déclarés dans le secteur minier.</a:t>
            </a:r>
          </a:p>
          <a:p>
            <a:pPr marL="0" indent="0" algn="just">
              <a:buNone/>
            </a:pPr>
            <a:r>
              <a:rPr lang="fr-FR" dirty="0"/>
              <a:t>Sur la base de cette analyse, nous estimons que les pays africains essuient une perte d’impôt sur les sociétés estimée entre 450 et 730 millions de dollars par an en moyenne, du fait de l’évasion fiscale des entreprises multinationales.</a:t>
            </a:r>
          </a:p>
          <a:p>
            <a:pPr marL="0" indent="0" algn="just">
              <a:buNone/>
            </a:pPr>
            <a:r>
              <a:rPr lang="fr-FR" dirty="0"/>
              <a:t>La transparence comme outil de prévention de la fraude fiscale..</a:t>
            </a:r>
          </a:p>
          <a:p>
            <a:endParaRPr lang="fr-FR" dirty="0"/>
          </a:p>
        </p:txBody>
      </p:sp>
    </p:spTree>
    <p:extLst>
      <p:ext uri="{BB962C8B-B14F-4D97-AF65-F5344CB8AC3E}">
        <p14:creationId xmlns:p14="http://schemas.microsoft.com/office/powerpoint/2010/main" val="25490959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9CE84-42E9-5925-5945-6D8D0758CFF8}"/>
              </a:ext>
            </a:extLst>
          </p:cNvPr>
          <p:cNvSpPr>
            <a:spLocks noGrp="1"/>
          </p:cNvSpPr>
          <p:nvPr>
            <p:ph type="title"/>
          </p:nvPr>
        </p:nvSpPr>
        <p:spPr/>
        <p:txBody>
          <a:bodyPr/>
          <a:lstStyle/>
          <a:p>
            <a:pPr algn="just"/>
            <a:r>
              <a:rPr lang="fr-FR" b="1" dirty="0"/>
              <a:t>100 à 240 milliards USD par an de manque à gagner dû aux pratiques BEPS, OCDE, 2023</a:t>
            </a:r>
          </a:p>
        </p:txBody>
      </p:sp>
      <p:sp>
        <p:nvSpPr>
          <p:cNvPr id="3" name="Espace réservé du contenu 2">
            <a:extLst>
              <a:ext uri="{FF2B5EF4-FFF2-40B4-BE49-F238E27FC236}">
                <a16:creationId xmlns:a16="http://schemas.microsoft.com/office/drawing/2014/main" id="{8CC8C119-032C-91B9-FB83-F2D96E4570E1}"/>
              </a:ext>
            </a:extLst>
          </p:cNvPr>
          <p:cNvSpPr>
            <a:spLocks noGrp="1"/>
          </p:cNvSpPr>
          <p:nvPr>
            <p:ph idx="1"/>
          </p:nvPr>
        </p:nvSpPr>
        <p:spPr/>
        <p:txBody>
          <a:bodyPr>
            <a:normAutofit fontScale="92500" lnSpcReduction="20000"/>
          </a:bodyPr>
          <a:lstStyle/>
          <a:p>
            <a:pPr marL="0" indent="0" algn="just">
              <a:buNone/>
            </a:pPr>
            <a:r>
              <a:rPr lang="fr-FR" dirty="0"/>
              <a:t>Le phénomène d’érosion de la base d’imposition et de transfert de bénéfices (BEPS) réfère aux stratégies de planification fiscale utilisées pour exploiter les brèches et les discordances des règles fiscales actuelles qui permettent à des entreprises de faire « disparaître » leurs bénéfices ou de les transférer artificiellement vers des juridictions où ils ne sont peu ou pas imposés, alors même que ces entreprises y réalisent des activités économiques limitées, voire inexistantes. Ces pratiques induisent un manque à gagner pour les recettes publiques qui représenterait, selon les hypothèses prudentes établies en janvier 2017, 100 à 240 milliards USD par an, soit l’équivalent de 4 à 10 % des recettes.</a:t>
            </a:r>
          </a:p>
        </p:txBody>
      </p:sp>
    </p:spTree>
    <p:extLst>
      <p:ext uri="{BB962C8B-B14F-4D97-AF65-F5344CB8AC3E}">
        <p14:creationId xmlns:p14="http://schemas.microsoft.com/office/powerpoint/2010/main" val="3154152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6FC77-D8A3-7DE2-BBBA-908239C15B3E}"/>
              </a:ext>
            </a:extLst>
          </p:cNvPr>
          <p:cNvSpPr>
            <a:spLocks noGrp="1"/>
          </p:cNvSpPr>
          <p:nvPr>
            <p:ph type="title"/>
          </p:nvPr>
        </p:nvSpPr>
        <p:spPr/>
        <p:txBody>
          <a:bodyPr/>
          <a:lstStyle/>
          <a:p>
            <a:r>
              <a:rPr lang="fr-FR" b="1" dirty="0"/>
              <a:t>100 à 240 milliards USD par an de manque à gagner dû aux pratiques BEPS, OCDE, 2023</a:t>
            </a:r>
            <a:endParaRPr lang="fr-FR" dirty="0"/>
          </a:p>
        </p:txBody>
      </p:sp>
      <p:sp>
        <p:nvSpPr>
          <p:cNvPr id="3" name="Espace réservé du contenu 2">
            <a:extLst>
              <a:ext uri="{FF2B5EF4-FFF2-40B4-BE49-F238E27FC236}">
                <a16:creationId xmlns:a16="http://schemas.microsoft.com/office/drawing/2014/main" id="{B8F3B3BF-33C4-82CF-8E4B-65E1BA454510}"/>
              </a:ext>
            </a:extLst>
          </p:cNvPr>
          <p:cNvSpPr>
            <a:spLocks noGrp="1"/>
          </p:cNvSpPr>
          <p:nvPr>
            <p:ph idx="1"/>
          </p:nvPr>
        </p:nvSpPr>
        <p:spPr/>
        <p:txBody>
          <a:bodyPr>
            <a:normAutofit lnSpcReduction="10000"/>
          </a:bodyPr>
          <a:lstStyle/>
          <a:p>
            <a:pPr marL="0" indent="0" algn="just">
              <a:buNone/>
            </a:pPr>
            <a:r>
              <a:rPr lang="fr-FR" dirty="0"/>
              <a:t>Travaillant ensemble au sein du Projet BEPS de l’OCDE et du G20, les juridictions ont défini 15 actions permettant de lutter contre l’évasion fiscale, d’améliorer la cohérence des règles fiscales internationales et d’en renforcer la transparence pour les contribuables. Les dirigeants des pays de l'OCDE et du G20, ainsi que d'autres pays, ont appelé instamment à une mise en œuvre rapide de l’ensemble des mesures issues du Projet BEPS. L'Instrument multilatéral BEPS (IM BEPS) est une réponse à cet appel.</a:t>
            </a:r>
          </a:p>
        </p:txBody>
      </p:sp>
    </p:spTree>
    <p:extLst>
      <p:ext uri="{BB962C8B-B14F-4D97-AF65-F5344CB8AC3E}">
        <p14:creationId xmlns:p14="http://schemas.microsoft.com/office/powerpoint/2010/main" val="8348868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90414-9872-FD20-A071-2C71F3B5CE35}"/>
              </a:ext>
            </a:extLst>
          </p:cNvPr>
          <p:cNvSpPr>
            <a:spLocks noGrp="1"/>
          </p:cNvSpPr>
          <p:nvPr>
            <p:ph type="title"/>
          </p:nvPr>
        </p:nvSpPr>
        <p:spPr/>
        <p:txBody>
          <a:bodyPr/>
          <a:lstStyle/>
          <a:p>
            <a:pPr algn="ctr"/>
            <a:r>
              <a:rPr lang="fr-FR" b="1" dirty="0"/>
              <a:t>Une approche globale et holistique de la transparence</a:t>
            </a:r>
            <a:endParaRPr lang="fr-FR" dirty="0"/>
          </a:p>
        </p:txBody>
      </p:sp>
      <p:sp>
        <p:nvSpPr>
          <p:cNvPr id="3" name="Espace réservé du contenu 2">
            <a:extLst>
              <a:ext uri="{FF2B5EF4-FFF2-40B4-BE49-F238E27FC236}">
                <a16:creationId xmlns:a16="http://schemas.microsoft.com/office/drawing/2014/main" id="{ED9B8DE3-128E-BA83-0CB9-E77761BE7420}"/>
              </a:ext>
            </a:extLst>
          </p:cNvPr>
          <p:cNvSpPr>
            <a:spLocks noGrp="1"/>
          </p:cNvSpPr>
          <p:nvPr>
            <p:ph idx="1"/>
          </p:nvPr>
        </p:nvSpPr>
        <p:spPr/>
        <p:txBody>
          <a:bodyPr>
            <a:normAutofit fontScale="70000" lnSpcReduction="20000"/>
          </a:bodyPr>
          <a:lstStyle/>
          <a:p>
            <a:pPr marL="0" indent="0" algn="just">
              <a:buNone/>
            </a:pPr>
            <a:r>
              <a:rPr lang="fr-FR" dirty="0"/>
              <a:t>v) la corruption et les infractions émergentes,</a:t>
            </a:r>
          </a:p>
          <a:p>
            <a:pPr marL="0" indent="0" algn="just">
              <a:buNone/>
            </a:pPr>
            <a:r>
              <a:rPr lang="fr-FR" b="1" i="1" dirty="0"/>
              <a:t>Lutte contre la kleptocratie : propriété effective, blanchiment d'argent et autres réformes</a:t>
            </a:r>
            <a:endParaRPr lang="fr-FR" dirty="0"/>
          </a:p>
          <a:p>
            <a:pPr marL="0" indent="0" algn="just">
              <a:buNone/>
            </a:pPr>
            <a:r>
              <a:rPr lang="fr-FR" dirty="0"/>
              <a:t>vi) les violations des droits humains (les travailleurs, les populations autochtones, les citoyens), </a:t>
            </a:r>
          </a:p>
          <a:p>
            <a:pPr marL="0" indent="0" algn="just">
              <a:buNone/>
            </a:pPr>
            <a:r>
              <a:rPr lang="fr-FR" dirty="0"/>
              <a:t>vii) la dégradation de l’environnement le droit de pollueur-payeur, pollueur-réparateur, </a:t>
            </a:r>
          </a:p>
          <a:p>
            <a:pPr marL="0" indent="0" algn="just">
              <a:buNone/>
            </a:pPr>
            <a:r>
              <a:rPr lang="fr-FR" dirty="0"/>
              <a:t>viii) le financement du terrorisme et du blanchiment des capitaux,</a:t>
            </a:r>
          </a:p>
          <a:p>
            <a:pPr marL="0" indent="0" algn="just">
              <a:buNone/>
            </a:pPr>
            <a:r>
              <a:rPr lang="fr-FR" dirty="0"/>
              <a:t>ix) le financement des groupes armés et les conflits armés,</a:t>
            </a:r>
          </a:p>
          <a:p>
            <a:pPr marL="0" indent="0" algn="just">
              <a:buNone/>
            </a:pPr>
            <a:r>
              <a:rPr lang="fr-FR" dirty="0"/>
              <a:t>x) le financement occulte des partis politiques (pantouflage),</a:t>
            </a:r>
          </a:p>
          <a:p>
            <a:pPr marL="0" indent="0" algn="just">
              <a:buNone/>
            </a:pPr>
            <a:r>
              <a:rPr lang="fr-FR" dirty="0"/>
              <a:t>xi) la mauvaise gouvernance, la pauvreté et la vulnérabilité politique, économique et sociale,</a:t>
            </a:r>
          </a:p>
          <a:p>
            <a:pPr marL="0" indent="0" algn="just">
              <a:buNone/>
            </a:pPr>
            <a:r>
              <a:rPr lang="fr-FR" dirty="0"/>
              <a:t>xii) l’influence politique et l’impunité des multinationales (réduire les marges de manœuvre des sociétés transnationales-STN).</a:t>
            </a:r>
          </a:p>
          <a:p>
            <a:endParaRPr lang="fr-FR" dirty="0"/>
          </a:p>
        </p:txBody>
      </p:sp>
    </p:spTree>
    <p:extLst>
      <p:ext uri="{BB962C8B-B14F-4D97-AF65-F5344CB8AC3E}">
        <p14:creationId xmlns:p14="http://schemas.microsoft.com/office/powerpoint/2010/main" val="29244056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7E393-8217-4E6D-42CE-0E7842BB242B}"/>
              </a:ext>
            </a:extLst>
          </p:cNvPr>
          <p:cNvSpPr>
            <a:spLocks noGrp="1"/>
          </p:cNvSpPr>
          <p:nvPr>
            <p:ph type="title"/>
          </p:nvPr>
        </p:nvSpPr>
        <p:spPr/>
        <p:txBody>
          <a:bodyPr/>
          <a:lstStyle/>
          <a:p>
            <a:pPr algn="ctr"/>
            <a:r>
              <a:rPr lang="fr-FR" b="1" dirty="0"/>
              <a:t>La transparence permet également:</a:t>
            </a:r>
          </a:p>
        </p:txBody>
      </p:sp>
      <p:sp>
        <p:nvSpPr>
          <p:cNvPr id="3" name="Espace réservé du contenu 2">
            <a:extLst>
              <a:ext uri="{FF2B5EF4-FFF2-40B4-BE49-F238E27FC236}">
                <a16:creationId xmlns:a16="http://schemas.microsoft.com/office/drawing/2014/main" id="{7DB997BA-B792-3F45-DD47-D0212C30304E}"/>
              </a:ext>
            </a:extLst>
          </p:cNvPr>
          <p:cNvSpPr>
            <a:spLocks noGrp="1"/>
          </p:cNvSpPr>
          <p:nvPr>
            <p:ph idx="1"/>
          </p:nvPr>
        </p:nvSpPr>
        <p:spPr/>
        <p:txBody>
          <a:bodyPr>
            <a:normAutofit fontScale="70000" lnSpcReduction="20000"/>
          </a:bodyPr>
          <a:lstStyle/>
          <a:p>
            <a:pPr lvl="0" algn="just"/>
            <a:r>
              <a:rPr lang="fr-FR" b="1" dirty="0"/>
              <a:t>une meilleure répartition des richesses :</a:t>
            </a:r>
            <a:endParaRPr lang="fr-FR" dirty="0"/>
          </a:p>
          <a:p>
            <a:pPr marL="0" indent="0" algn="just">
              <a:buNone/>
            </a:pPr>
            <a:r>
              <a:rPr lang="fr-FR" dirty="0"/>
              <a:t>La transparence dans les contrats favorise une meilleure négociation des termes contractuels, permettant aux États africains de bénéficier davantage des revenus pétroliers. </a:t>
            </a:r>
          </a:p>
          <a:p>
            <a:pPr lvl="0" algn="just"/>
            <a:r>
              <a:rPr lang="fr-FR" b="1" dirty="0"/>
              <a:t>une attraction des investissements :</a:t>
            </a:r>
            <a:endParaRPr lang="fr-FR" dirty="0"/>
          </a:p>
          <a:p>
            <a:pPr marL="0" indent="0" algn="just">
              <a:buNone/>
            </a:pPr>
            <a:r>
              <a:rPr lang="fr-FR" dirty="0"/>
              <a:t>La transparence renforce la confiance des investisseurs et crée un environnement plus stable et prévisible. </a:t>
            </a:r>
          </a:p>
          <a:p>
            <a:pPr lvl="0" algn="just"/>
            <a:r>
              <a:rPr lang="fr-FR" b="1" dirty="0"/>
              <a:t>une responsabilité des entreprises :</a:t>
            </a:r>
            <a:endParaRPr lang="fr-FR" dirty="0"/>
          </a:p>
          <a:p>
            <a:pPr marL="0" indent="0" algn="just">
              <a:buNone/>
            </a:pPr>
            <a:r>
              <a:rPr lang="fr-FR" dirty="0"/>
              <a:t>La publication des contrats oblige les entreprises à rendre compte de leurs activités et de leur impact sur l'environnement et la société. </a:t>
            </a:r>
          </a:p>
          <a:p>
            <a:pPr lvl="0" algn="just"/>
            <a:r>
              <a:rPr lang="fr-FR" b="1" dirty="0"/>
              <a:t>une participation citoyenne :</a:t>
            </a:r>
            <a:endParaRPr lang="fr-FR" dirty="0"/>
          </a:p>
          <a:p>
            <a:pPr marL="0" indent="0" algn="just">
              <a:buNone/>
            </a:pPr>
            <a:r>
              <a:rPr lang="fr-FR" dirty="0"/>
              <a:t>L'accès à l'information permet aux citoyens de s'informer et de participer au débat public sur la gestion des ressources naturelles. </a:t>
            </a:r>
          </a:p>
          <a:p>
            <a:endParaRPr lang="fr-FR" dirty="0"/>
          </a:p>
        </p:txBody>
      </p:sp>
    </p:spTree>
    <p:extLst>
      <p:ext uri="{BB962C8B-B14F-4D97-AF65-F5344CB8AC3E}">
        <p14:creationId xmlns:p14="http://schemas.microsoft.com/office/powerpoint/2010/main" val="13986410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73917-5544-CE13-D99F-C89C9F61A3EF}"/>
              </a:ext>
            </a:extLst>
          </p:cNvPr>
          <p:cNvSpPr>
            <a:spLocks noGrp="1"/>
          </p:cNvSpPr>
          <p:nvPr>
            <p:ph type="title"/>
          </p:nvPr>
        </p:nvSpPr>
        <p:spPr/>
        <p:txBody>
          <a:bodyPr/>
          <a:lstStyle/>
          <a:p>
            <a:pPr algn="ctr"/>
            <a:br>
              <a:rPr lang="fr-FR" sz="2400" b="1" dirty="0"/>
            </a:br>
            <a:r>
              <a:rPr lang="fr-FR" sz="2400" b="1" dirty="0"/>
              <a:t>2.L’opacité dans les industries extractives comme instrument de siphonnage</a:t>
            </a:r>
            <a:r>
              <a:rPr lang="fr-FR" sz="2400" dirty="0"/>
              <a:t> des ressources fiscales par les multinationales étrangères vers les paradis fiscaux</a:t>
            </a:r>
            <a:br>
              <a:rPr lang="fr-FR" sz="2400" dirty="0"/>
            </a:br>
            <a:endParaRPr lang="fr-FR" sz="2400" dirty="0"/>
          </a:p>
        </p:txBody>
      </p:sp>
      <p:sp>
        <p:nvSpPr>
          <p:cNvPr id="3" name="Espace réservé du contenu 2">
            <a:extLst>
              <a:ext uri="{FF2B5EF4-FFF2-40B4-BE49-F238E27FC236}">
                <a16:creationId xmlns:a16="http://schemas.microsoft.com/office/drawing/2014/main" id="{12C341CB-28B7-F148-5905-2166F2FE5A42}"/>
              </a:ext>
            </a:extLst>
          </p:cNvPr>
          <p:cNvSpPr>
            <a:spLocks noGrp="1"/>
          </p:cNvSpPr>
          <p:nvPr>
            <p:ph idx="1"/>
          </p:nvPr>
        </p:nvSpPr>
        <p:spPr/>
        <p:txBody>
          <a:bodyPr/>
          <a:lstStyle/>
          <a:p>
            <a:pPr marL="0" indent="0" algn="just">
              <a:buNone/>
            </a:pPr>
            <a:r>
              <a:rPr lang="fr-FR" b="1" dirty="0"/>
              <a:t>L’opacité sur le cadre</a:t>
            </a:r>
            <a:r>
              <a:rPr lang="fr-FR" dirty="0"/>
              <a:t> dans lequel les ressources sont exploitées constitue en effet un risque de perte de revenus. Dans un rapport qu’il a publié en 2021, le FMI montre comment les budgets des pays d’Afrique subsaharienne ont subi de fortes contraintes en raison des efforts fournis pour gérer la Covid-19, alors que l’évitement fiscal des multinationales extractives leur fait perdre des sommes allant jusqu’à 750 millions $ par an. </a:t>
            </a:r>
          </a:p>
          <a:p>
            <a:endParaRPr lang="fr-FR" dirty="0"/>
          </a:p>
        </p:txBody>
      </p:sp>
    </p:spTree>
    <p:extLst>
      <p:ext uri="{BB962C8B-B14F-4D97-AF65-F5344CB8AC3E}">
        <p14:creationId xmlns:p14="http://schemas.microsoft.com/office/powerpoint/2010/main" val="1503551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52B23-BD7B-1CEA-EB9A-6CB7818E9F44}"/>
              </a:ext>
            </a:extLst>
          </p:cNvPr>
          <p:cNvSpPr>
            <a:spLocks noGrp="1"/>
          </p:cNvSpPr>
          <p:nvPr>
            <p:ph type="title"/>
          </p:nvPr>
        </p:nvSpPr>
        <p:spPr/>
        <p:txBody>
          <a:bodyPr/>
          <a:lstStyle/>
          <a:p>
            <a:pPr algn="ctr"/>
            <a:r>
              <a:rPr lang="fr-FR" b="1" dirty="0"/>
              <a:t>L’opacité dans les industries extractives</a:t>
            </a:r>
            <a:endParaRPr lang="fr-FR" dirty="0"/>
          </a:p>
        </p:txBody>
      </p:sp>
      <p:sp>
        <p:nvSpPr>
          <p:cNvPr id="3" name="Espace réservé du contenu 2">
            <a:extLst>
              <a:ext uri="{FF2B5EF4-FFF2-40B4-BE49-F238E27FC236}">
                <a16:creationId xmlns:a16="http://schemas.microsoft.com/office/drawing/2014/main" id="{CCFFCC39-7303-67C5-1A3D-73308F4DFB60}"/>
              </a:ext>
            </a:extLst>
          </p:cNvPr>
          <p:cNvSpPr>
            <a:spLocks noGrp="1"/>
          </p:cNvSpPr>
          <p:nvPr>
            <p:ph idx="1"/>
          </p:nvPr>
        </p:nvSpPr>
        <p:spPr/>
        <p:txBody>
          <a:bodyPr>
            <a:normAutofit/>
          </a:bodyPr>
          <a:lstStyle/>
          <a:p>
            <a:pPr marL="0" indent="0" algn="just">
              <a:buNone/>
            </a:pPr>
            <a:r>
              <a:rPr lang="fr-FR" dirty="0"/>
              <a:t>Alors que les deux tiers des pays africains peuvent être considérés comme riches en ressources naturelles, la taxation du secteur extractif représente un défi pour les pays concernés, qui ont de surcroît besoin de ressources pour financer leur développement. Or, les États ne parviennent pas toujours à fiscaliser suffisamment ces ressources. La question du juste partage de la rente minière et pétrolière ressurgit alors régulièrement, notamment lorsque les cours des matières premières sont en hausse.</a:t>
            </a:r>
          </a:p>
        </p:txBody>
      </p:sp>
    </p:spTree>
    <p:extLst>
      <p:ext uri="{BB962C8B-B14F-4D97-AF65-F5344CB8AC3E}">
        <p14:creationId xmlns:p14="http://schemas.microsoft.com/office/powerpoint/2010/main" val="169799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0DE6D-BC0F-29D7-E4A4-BC6BD059EDDE}"/>
              </a:ext>
            </a:extLst>
          </p:cNvPr>
          <p:cNvSpPr>
            <a:spLocks noGrp="1"/>
          </p:cNvSpPr>
          <p:nvPr>
            <p:ph type="title"/>
          </p:nvPr>
        </p:nvSpPr>
        <p:spPr/>
        <p:txBody>
          <a:bodyPr/>
          <a:lstStyle/>
          <a:p>
            <a:pPr algn="ctr"/>
            <a:r>
              <a:rPr lang="fr-FR" b="1" dirty="0"/>
              <a:t>2.L’opacité dans les industries extractives</a:t>
            </a:r>
            <a:endParaRPr lang="fr-FR" dirty="0"/>
          </a:p>
        </p:txBody>
      </p:sp>
      <p:sp>
        <p:nvSpPr>
          <p:cNvPr id="3" name="Espace réservé du contenu 2">
            <a:extLst>
              <a:ext uri="{FF2B5EF4-FFF2-40B4-BE49-F238E27FC236}">
                <a16:creationId xmlns:a16="http://schemas.microsoft.com/office/drawing/2014/main" id="{756F4CE8-63D8-154C-5AC2-D1AC99CC933E}"/>
              </a:ext>
            </a:extLst>
          </p:cNvPr>
          <p:cNvSpPr>
            <a:spLocks noGrp="1"/>
          </p:cNvSpPr>
          <p:nvPr>
            <p:ph idx="1"/>
          </p:nvPr>
        </p:nvSpPr>
        <p:spPr/>
        <p:txBody>
          <a:bodyPr>
            <a:normAutofit fontScale="62500" lnSpcReduction="20000"/>
          </a:bodyPr>
          <a:lstStyle/>
          <a:p>
            <a:pPr marL="0" indent="0" algn="just">
              <a:buNone/>
            </a:pPr>
            <a:r>
              <a:rPr lang="fr-FR" dirty="0"/>
              <a:t>Le </a:t>
            </a:r>
            <a:r>
              <a:rPr lang="fr-FR" b="1" dirty="0" err="1"/>
              <a:t>Tax</a:t>
            </a:r>
            <a:r>
              <a:rPr lang="fr-FR" b="1" dirty="0"/>
              <a:t> Justice Network </a:t>
            </a:r>
            <a:r>
              <a:rPr lang="fr-FR" dirty="0"/>
              <a:t>ou Réseau pour la justice fiscale créé en 2003, il a établi deux Indices: Indice d’opacité financière ou Indice de secret financier (</a:t>
            </a:r>
            <a:r>
              <a:rPr lang="fr-FR" i="1" dirty="0"/>
              <a:t>Financial </a:t>
            </a:r>
            <a:r>
              <a:rPr lang="fr-FR" i="1" dirty="0" err="1"/>
              <a:t>Screcy</a:t>
            </a:r>
            <a:r>
              <a:rPr lang="fr-FR" i="1" dirty="0"/>
              <a:t> Index-FSI</a:t>
            </a:r>
            <a:r>
              <a:rPr lang="fr-FR" dirty="0"/>
              <a:t>) et Indice des paradis fiscaux pour les entreprises.</a:t>
            </a:r>
          </a:p>
          <a:p>
            <a:pPr marL="0" indent="0" algn="just">
              <a:buNone/>
            </a:pPr>
            <a:r>
              <a:rPr lang="fr-FR" dirty="0"/>
              <a:t>estime que les systèmes fiscaux et financiers sont des outils les plus puissants pour créer une société juste qui accorde un poids égal aux besoins de chacun.</a:t>
            </a:r>
          </a:p>
          <a:p>
            <a:pPr marL="0" indent="0" algn="just">
              <a:buNone/>
            </a:pPr>
            <a:r>
              <a:rPr lang="fr-FR" dirty="0"/>
              <a:t>En 2021, le rapport sur l’Etat de la Justice Fiscale publié par </a:t>
            </a:r>
            <a:r>
              <a:rPr lang="fr-FR" i="1" dirty="0" err="1"/>
              <a:t>Tax</a:t>
            </a:r>
            <a:r>
              <a:rPr lang="fr-FR" i="1" dirty="0"/>
              <a:t> Justice Network</a:t>
            </a:r>
            <a:r>
              <a:rPr lang="fr-FR" dirty="0"/>
              <a:t> a mis en évidence le fait que l’Afrique avait perdu 17,1 milliards $ du fait majoritairement des abus fiscaux des multinationales. Pour la région, cela représentait en pleine crise de Covid-19, l’équivalent d’un tiers des budgets de la santé publique. Ainsi les pertes de revenus pour les pays Africains sont les plus importantes en proportion des ressources dont ils ont besoin pour financer leurs objectifs de développement.  </a:t>
            </a:r>
          </a:p>
          <a:p>
            <a:pPr marL="0" indent="0" algn="just">
              <a:buNone/>
            </a:pPr>
            <a:r>
              <a:rPr lang="fr-FR" b="1" dirty="0"/>
              <a:t>Indice d’opacité financière, un outil précieux pour la recherche politique à travers le monde</a:t>
            </a:r>
          </a:p>
          <a:p>
            <a:pPr marL="0" indent="0" algn="just">
              <a:buNone/>
            </a:pPr>
            <a:r>
              <a:rPr lang="fr-FR" dirty="0"/>
              <a:t>Indice d’opacité financière contribue à une meilleure compréhension de l'impact du secret financier sur la société, car il est utilisé par des experts du monde entier pour enrichir leurs travaux...</a:t>
            </a:r>
          </a:p>
          <a:p>
            <a:endParaRPr lang="fr-FR" dirty="0"/>
          </a:p>
        </p:txBody>
      </p:sp>
    </p:spTree>
    <p:extLst>
      <p:ext uri="{BB962C8B-B14F-4D97-AF65-F5344CB8AC3E}">
        <p14:creationId xmlns:p14="http://schemas.microsoft.com/office/powerpoint/2010/main" val="18778104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54740-C739-277D-8159-9CEF0213F524}"/>
              </a:ext>
            </a:extLst>
          </p:cNvPr>
          <p:cNvSpPr>
            <a:spLocks noGrp="1"/>
          </p:cNvSpPr>
          <p:nvPr>
            <p:ph type="title"/>
          </p:nvPr>
        </p:nvSpPr>
        <p:spPr/>
        <p:txBody>
          <a:bodyPr/>
          <a:lstStyle/>
          <a:p>
            <a:pPr algn="ctr"/>
            <a:r>
              <a:rPr lang="fr-FR" b="1" dirty="0"/>
              <a:t>L'Indice d'opacité financière </a:t>
            </a:r>
            <a:r>
              <a:rPr lang="fr-FR" b="1" i="1" dirty="0"/>
              <a:t>(Financial </a:t>
            </a:r>
            <a:r>
              <a:rPr lang="fr-FR" b="1" i="1" dirty="0" err="1"/>
              <a:t>Secrecy</a:t>
            </a:r>
            <a:r>
              <a:rPr lang="fr-FR" b="1" i="1" dirty="0"/>
              <a:t> Index - FSI)</a:t>
            </a:r>
          </a:p>
        </p:txBody>
      </p:sp>
      <p:sp>
        <p:nvSpPr>
          <p:cNvPr id="3" name="Espace réservé du contenu 2">
            <a:extLst>
              <a:ext uri="{FF2B5EF4-FFF2-40B4-BE49-F238E27FC236}">
                <a16:creationId xmlns:a16="http://schemas.microsoft.com/office/drawing/2014/main" id="{F28D0885-B653-D9E9-AC15-3DCCBE14A862}"/>
              </a:ext>
            </a:extLst>
          </p:cNvPr>
          <p:cNvSpPr>
            <a:spLocks noGrp="1"/>
          </p:cNvSpPr>
          <p:nvPr>
            <p:ph idx="1"/>
          </p:nvPr>
        </p:nvSpPr>
        <p:spPr/>
        <p:txBody>
          <a:bodyPr>
            <a:normAutofit fontScale="77500" lnSpcReduction="20000"/>
          </a:bodyPr>
          <a:lstStyle/>
          <a:p>
            <a:pPr marL="0" indent="0" algn="just">
              <a:buNone/>
            </a:pPr>
            <a:r>
              <a:rPr lang="fr-FR" dirty="0"/>
              <a:t>L'Indice d'opacité financière (Financial </a:t>
            </a:r>
            <a:r>
              <a:rPr lang="fr-FR" dirty="0" err="1"/>
              <a:t>Secrecy</a:t>
            </a:r>
            <a:r>
              <a:rPr lang="fr-FR" dirty="0"/>
              <a:t> Index - FSI) est un classement établi par le </a:t>
            </a:r>
            <a:r>
              <a:rPr lang="fr-FR" i="1" dirty="0" err="1"/>
              <a:t>Tax</a:t>
            </a:r>
            <a:r>
              <a:rPr lang="fr-FR" i="1" dirty="0"/>
              <a:t> Justice Network </a:t>
            </a:r>
            <a:r>
              <a:rPr lang="fr-FR" dirty="0"/>
              <a:t>qui évalue les pays selon leur contribution à l'opacité financière mondiale. Il classe les juridictions en fonction de la facilité avec laquelle les transactions financières cachées peuvent y être effectuées (comme l'évasion fiscale ou le blanchiment d'argent) et de l'ampleur des services financiers qu'elles proposent à des non-résidents pour ces activités. </a:t>
            </a:r>
          </a:p>
          <a:p>
            <a:pPr marL="0" indent="0" algn="just">
              <a:buNone/>
            </a:pPr>
            <a:r>
              <a:rPr lang="fr-FR" b="1" dirty="0"/>
              <a:t>Comment fonctionne l'indice?</a:t>
            </a:r>
          </a:p>
          <a:p>
            <a:pPr lvl="0" algn="just"/>
            <a:r>
              <a:rPr lang="fr-FR" dirty="0"/>
              <a:t>Il évalue les lois et la réglementation des pays;</a:t>
            </a:r>
          </a:p>
          <a:p>
            <a:pPr lvl="0" algn="just"/>
            <a:r>
              <a:rPr lang="fr-FR" dirty="0"/>
              <a:t>Il prend en compte le volume des services financiers fournis par un pays aux résidents d'autres pays;</a:t>
            </a:r>
          </a:p>
          <a:p>
            <a:pPr lvl="0" algn="just"/>
            <a:r>
              <a:rPr lang="fr-FR" dirty="0"/>
              <a:t>Il combine ces données pour déterminer le rôle de chaque pays dans la facilitation de l'opacité financière mondiale. </a:t>
            </a:r>
          </a:p>
          <a:p>
            <a:endParaRPr lang="fr-FR" dirty="0"/>
          </a:p>
        </p:txBody>
      </p:sp>
    </p:spTree>
    <p:extLst>
      <p:ext uri="{BB962C8B-B14F-4D97-AF65-F5344CB8AC3E}">
        <p14:creationId xmlns:p14="http://schemas.microsoft.com/office/powerpoint/2010/main" val="5980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000B1-3306-0D73-0BC6-74ED43EDBD20}"/>
              </a:ext>
            </a:extLst>
          </p:cNvPr>
          <p:cNvSpPr>
            <a:spLocks noGrp="1"/>
          </p:cNvSpPr>
          <p:nvPr>
            <p:ph type="title"/>
          </p:nvPr>
        </p:nvSpPr>
        <p:spPr/>
        <p:txBody>
          <a:bodyPr/>
          <a:lstStyle/>
          <a:p>
            <a:pPr algn="ctr"/>
            <a:r>
              <a:rPr lang="fr-FR" b="1" dirty="0"/>
              <a:t>Prenons l’envol!</a:t>
            </a:r>
            <a:endParaRPr lang="fr-FR" dirty="0"/>
          </a:p>
        </p:txBody>
      </p:sp>
      <p:sp>
        <p:nvSpPr>
          <p:cNvPr id="3" name="Espace réservé du contenu 2">
            <a:extLst>
              <a:ext uri="{FF2B5EF4-FFF2-40B4-BE49-F238E27FC236}">
                <a16:creationId xmlns:a16="http://schemas.microsoft.com/office/drawing/2014/main" id="{9666E635-C17A-125A-2D4F-C1EC38A32453}"/>
              </a:ext>
            </a:extLst>
          </p:cNvPr>
          <p:cNvSpPr>
            <a:spLocks noGrp="1"/>
          </p:cNvSpPr>
          <p:nvPr>
            <p:ph idx="1"/>
          </p:nvPr>
        </p:nvSpPr>
        <p:spPr/>
        <p:txBody>
          <a:bodyPr>
            <a:normAutofit/>
          </a:bodyPr>
          <a:lstStyle/>
          <a:p>
            <a:pPr marL="0" indent="0" algn="just">
              <a:buNone/>
            </a:pPr>
            <a:r>
              <a:rPr lang="fr-FR" dirty="0"/>
              <a:t>« </a:t>
            </a:r>
            <a:r>
              <a:rPr lang="fr-FR" i="1" dirty="0"/>
              <a:t>On peut trouver la transparence partout sauf dans les mines. En effet, les mines soulèvent tellement de poussière qu’il est très difficile d’y voir clair</a:t>
            </a:r>
            <a:r>
              <a:rPr lang="fr-FR" dirty="0"/>
              <a:t>. » Dr. Abdelilah </a:t>
            </a:r>
            <a:r>
              <a:rPr lang="fr-FR" dirty="0" err="1"/>
              <a:t>Kadili</a:t>
            </a:r>
            <a:r>
              <a:rPr lang="fr-FR" dirty="0"/>
              <a:t>, président de la Fondation </a:t>
            </a:r>
            <a:r>
              <a:rPr lang="fr-FR" dirty="0" err="1"/>
              <a:t>Tamkine</a:t>
            </a:r>
            <a:r>
              <a:rPr lang="fr-FR" dirty="0"/>
              <a:t>, Rabat, Maroc</a:t>
            </a:r>
          </a:p>
          <a:p>
            <a:pPr marL="0" indent="0" algn="just">
              <a:buNone/>
            </a:pPr>
            <a:r>
              <a:rPr lang="fr-FR" b="1" dirty="0">
                <a:solidFill>
                  <a:srgbClr val="FF0000"/>
                </a:solidFill>
              </a:rPr>
              <a:t>PUBLIEZ CE QUE VOUS PAYEZ</a:t>
            </a:r>
            <a:r>
              <a:rPr lang="fr-FR" b="1" dirty="0"/>
              <a:t>, </a:t>
            </a:r>
            <a:r>
              <a:rPr lang="fr-FR" dirty="0"/>
              <a:t>premier réseau mondial d’organisations de la société civile luttant pour la transparence et la redevabilité dans les industries pétrolière, gazière et minière.</a:t>
            </a:r>
          </a:p>
        </p:txBody>
      </p:sp>
    </p:spTree>
    <p:extLst>
      <p:ext uri="{BB962C8B-B14F-4D97-AF65-F5344CB8AC3E}">
        <p14:creationId xmlns:p14="http://schemas.microsoft.com/office/powerpoint/2010/main" val="37915378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06C95-A228-D416-FD8E-128F63DF5F95}"/>
              </a:ext>
            </a:extLst>
          </p:cNvPr>
          <p:cNvSpPr>
            <a:spLocks noGrp="1"/>
          </p:cNvSpPr>
          <p:nvPr>
            <p:ph type="title"/>
          </p:nvPr>
        </p:nvSpPr>
        <p:spPr/>
        <p:txBody>
          <a:bodyPr/>
          <a:lstStyle/>
          <a:p>
            <a:pPr algn="ctr"/>
            <a:br>
              <a:rPr lang="fr-FR" b="1" dirty="0"/>
            </a:br>
            <a:r>
              <a:rPr lang="fr-FR" b="1" dirty="0"/>
              <a:t>Objectif et conséquences </a:t>
            </a:r>
            <a:br>
              <a:rPr lang="fr-FR" b="1" dirty="0"/>
            </a:br>
            <a:endParaRPr lang="fr-FR" b="1" dirty="0"/>
          </a:p>
        </p:txBody>
      </p:sp>
      <p:sp>
        <p:nvSpPr>
          <p:cNvPr id="3" name="Espace réservé du contenu 2">
            <a:extLst>
              <a:ext uri="{FF2B5EF4-FFF2-40B4-BE49-F238E27FC236}">
                <a16:creationId xmlns:a16="http://schemas.microsoft.com/office/drawing/2014/main" id="{41244CAC-6180-006A-E459-A193573A138F}"/>
              </a:ext>
            </a:extLst>
          </p:cNvPr>
          <p:cNvSpPr>
            <a:spLocks noGrp="1"/>
          </p:cNvSpPr>
          <p:nvPr>
            <p:ph idx="1"/>
          </p:nvPr>
        </p:nvSpPr>
        <p:spPr/>
        <p:txBody>
          <a:bodyPr>
            <a:normAutofit/>
          </a:bodyPr>
          <a:lstStyle/>
          <a:p>
            <a:pPr lvl="0" algn="just"/>
            <a:r>
              <a:rPr lang="fr-FR" dirty="0"/>
              <a:t>Identifier les juridictions qui contribuent le plus à l'opacité financière.</a:t>
            </a:r>
          </a:p>
          <a:p>
            <a:pPr lvl="0" algn="just"/>
            <a:r>
              <a:rPr lang="fr-FR" dirty="0"/>
              <a:t>Mettre en lumière les pays qui facilitent les flux financiers illicites, la corruption et le blanchiment d'argent. </a:t>
            </a:r>
          </a:p>
          <a:p>
            <a:endParaRPr lang="fr-FR" dirty="0"/>
          </a:p>
        </p:txBody>
      </p:sp>
    </p:spTree>
    <p:extLst>
      <p:ext uri="{BB962C8B-B14F-4D97-AF65-F5344CB8AC3E}">
        <p14:creationId xmlns:p14="http://schemas.microsoft.com/office/powerpoint/2010/main" val="11303532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6AD02-568A-B2B4-D368-5BDD8E5945D3}"/>
              </a:ext>
            </a:extLst>
          </p:cNvPr>
          <p:cNvSpPr>
            <a:spLocks noGrp="1"/>
          </p:cNvSpPr>
          <p:nvPr>
            <p:ph type="title"/>
          </p:nvPr>
        </p:nvSpPr>
        <p:spPr/>
        <p:txBody>
          <a:bodyPr/>
          <a:lstStyle/>
          <a:p>
            <a:pPr algn="ctr"/>
            <a:r>
              <a:rPr lang="fr-FR" b="1" dirty="0"/>
              <a:t>L’Indice d’Opacité Financière ou </a:t>
            </a:r>
            <a:r>
              <a:rPr lang="fr-FR" dirty="0"/>
              <a:t>Indice de secret financier</a:t>
            </a:r>
            <a:endParaRPr lang="fr-FR" b="1" dirty="0"/>
          </a:p>
        </p:txBody>
      </p:sp>
      <p:sp>
        <p:nvSpPr>
          <p:cNvPr id="3" name="Espace réservé du contenu 2">
            <a:extLst>
              <a:ext uri="{FF2B5EF4-FFF2-40B4-BE49-F238E27FC236}">
                <a16:creationId xmlns:a16="http://schemas.microsoft.com/office/drawing/2014/main" id="{B3379437-7D74-C7A8-6E5C-64F77C927590}"/>
              </a:ext>
            </a:extLst>
          </p:cNvPr>
          <p:cNvSpPr>
            <a:spLocks noGrp="1"/>
          </p:cNvSpPr>
          <p:nvPr>
            <p:ph idx="1"/>
          </p:nvPr>
        </p:nvSpPr>
        <p:spPr/>
        <p:txBody>
          <a:bodyPr/>
          <a:lstStyle/>
          <a:p>
            <a:pPr marL="0" indent="0" algn="just">
              <a:buNone/>
            </a:pPr>
            <a:r>
              <a:rPr lang="fr-FR" dirty="0"/>
              <a:t>Pour la plupart des gens, les paradis fiscaux sont de petites îles bordées de palmiers. Mais l’Indice d’Opacité Financière montre que les principaux facilitateurs du secret sont certaines des plus grandes économies mondiales et leurs territoires dépendants. En fait, tous les pays permettent l’opacité financière à l’échelle mondiale à un degré différent, de sorte que tous les pays ont la responsabilité de renforcer leurs lois contre cet abus et peuvent bénéficier de l’Indice d’Opacité Financière.</a:t>
            </a:r>
          </a:p>
          <a:p>
            <a:endParaRPr lang="fr-FR" dirty="0"/>
          </a:p>
        </p:txBody>
      </p:sp>
    </p:spTree>
    <p:extLst>
      <p:ext uri="{BB962C8B-B14F-4D97-AF65-F5344CB8AC3E}">
        <p14:creationId xmlns:p14="http://schemas.microsoft.com/office/powerpoint/2010/main" val="18342914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A2E4D-D55C-F9B1-58AD-8FDAC3100A11}"/>
              </a:ext>
            </a:extLst>
          </p:cNvPr>
          <p:cNvSpPr>
            <a:spLocks noGrp="1"/>
          </p:cNvSpPr>
          <p:nvPr>
            <p:ph type="title"/>
          </p:nvPr>
        </p:nvSpPr>
        <p:spPr/>
        <p:txBody>
          <a:bodyPr/>
          <a:lstStyle/>
          <a:p>
            <a:pPr algn="ctr"/>
            <a:r>
              <a:rPr lang="fr-FR" b="1" dirty="0"/>
              <a:t>   L’Indice d’Opacité Financière </a:t>
            </a:r>
            <a:endParaRPr lang="fr-FR" dirty="0"/>
          </a:p>
        </p:txBody>
      </p:sp>
      <p:sp>
        <p:nvSpPr>
          <p:cNvPr id="3" name="Espace réservé du contenu 2">
            <a:extLst>
              <a:ext uri="{FF2B5EF4-FFF2-40B4-BE49-F238E27FC236}">
                <a16:creationId xmlns:a16="http://schemas.microsoft.com/office/drawing/2014/main" id="{D78F4596-1834-6959-8F6D-628C2BB94B96}"/>
              </a:ext>
            </a:extLst>
          </p:cNvPr>
          <p:cNvSpPr>
            <a:spLocks noGrp="1"/>
          </p:cNvSpPr>
          <p:nvPr>
            <p:ph idx="1"/>
          </p:nvPr>
        </p:nvSpPr>
        <p:spPr/>
        <p:txBody>
          <a:bodyPr>
            <a:normAutofit fontScale="85000" lnSpcReduction="20000"/>
          </a:bodyPr>
          <a:lstStyle/>
          <a:p>
            <a:pPr marL="0" indent="0" algn="just">
              <a:buNone/>
            </a:pPr>
            <a:r>
              <a:rPr lang="fr-FR" dirty="0"/>
              <a:t>L’Indice d’Opacité Financière évalue minutieusement les lois des juridictions et surveille le volume des services financiers fournis par celles-ci aux résidents d’autres pays, afin de dresser un tableau clair des plus grands facilitateurs d’opacité financière sur les sociétés dans le monde.</a:t>
            </a:r>
          </a:p>
          <a:p>
            <a:pPr algn="just"/>
            <a:r>
              <a:rPr lang="fr-FR" b="1" dirty="0"/>
              <a:t>Score d’opacité</a:t>
            </a:r>
          </a:p>
          <a:p>
            <a:pPr marL="0" indent="0" algn="just">
              <a:buNone/>
            </a:pPr>
            <a:r>
              <a:rPr lang="fr-FR" dirty="0"/>
              <a:t>Mesure la marge de manœuvre laissée par les lois et réglementations de la juridiction en matière d’opacité financière, qu’ils soient intentionnels ou non. Les scores vont de 0 (aucune marge de manœuvre pour l’opacité financière) à 100 (marge de manœuvre illimitée pour l’opacité financière). L’évaluation se fait sur la base de plus de 100 questions réparties en 20 indicateurs.</a:t>
            </a:r>
          </a:p>
          <a:p>
            <a:endParaRPr lang="fr-FR" dirty="0"/>
          </a:p>
        </p:txBody>
      </p:sp>
    </p:spTree>
    <p:extLst>
      <p:ext uri="{BB962C8B-B14F-4D97-AF65-F5344CB8AC3E}">
        <p14:creationId xmlns:p14="http://schemas.microsoft.com/office/powerpoint/2010/main" val="9615851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ABBFC-4F0F-6A2C-0F5C-E6C9A01D4CE0}"/>
              </a:ext>
            </a:extLst>
          </p:cNvPr>
          <p:cNvSpPr>
            <a:spLocks noGrp="1"/>
          </p:cNvSpPr>
          <p:nvPr>
            <p:ph type="title"/>
          </p:nvPr>
        </p:nvSpPr>
        <p:spPr/>
        <p:txBody>
          <a:bodyPr/>
          <a:lstStyle/>
          <a:p>
            <a:pPr algn="ctr"/>
            <a:r>
              <a:rPr lang="fr-FR" b="1" dirty="0"/>
              <a:t> L’Indice d’Opacité Financière </a:t>
            </a:r>
            <a:endParaRPr lang="fr-FR" dirty="0"/>
          </a:p>
        </p:txBody>
      </p:sp>
      <p:sp>
        <p:nvSpPr>
          <p:cNvPr id="3" name="Espace réservé du contenu 2">
            <a:extLst>
              <a:ext uri="{FF2B5EF4-FFF2-40B4-BE49-F238E27FC236}">
                <a16:creationId xmlns:a16="http://schemas.microsoft.com/office/drawing/2014/main" id="{4B976735-9FBB-2DD3-C184-4F0ED44170AA}"/>
              </a:ext>
            </a:extLst>
          </p:cNvPr>
          <p:cNvSpPr>
            <a:spLocks noGrp="1"/>
          </p:cNvSpPr>
          <p:nvPr>
            <p:ph idx="1"/>
          </p:nvPr>
        </p:nvSpPr>
        <p:spPr/>
        <p:txBody>
          <a:bodyPr>
            <a:normAutofit fontScale="85000" lnSpcReduction="10000"/>
          </a:bodyPr>
          <a:lstStyle/>
          <a:p>
            <a:pPr algn="just"/>
            <a:r>
              <a:rPr lang="fr-FR" b="1" dirty="0"/>
              <a:t>Valeur de l’indice d’Opacité Financière (Valeur du FSI)</a:t>
            </a:r>
          </a:p>
          <a:p>
            <a:pPr marL="0" indent="0" algn="just">
              <a:buNone/>
            </a:pPr>
            <a:r>
              <a:rPr lang="fr-FR" dirty="0"/>
              <a:t>Combine le score d’opacité et le poids de l’échelle mondiale pour déterminer l’importance du rôle joué par la juridiction dans la facilitation d’opacité financière à l’échelle mondiale. Les juridictions sont classées dans l’indice en fonction de cette valeur.</a:t>
            </a:r>
          </a:p>
          <a:p>
            <a:pPr algn="just"/>
            <a:r>
              <a:rPr lang="fr-FR" b="1" dirty="0"/>
              <a:t>Part de l’indice d’Opacité Financière (Part du FSI)</a:t>
            </a:r>
          </a:p>
          <a:p>
            <a:pPr marL="0" indent="0" algn="just">
              <a:buNone/>
            </a:pPr>
            <a:r>
              <a:rPr lang="fr-FR" dirty="0"/>
              <a:t>Mesure la part de l’ensemble d’opacité financière activé dans le monde entier dont la juridiction est responsable. Calculé en divisant la valeur du FSI de la juridiction par la somme des valeurs du FSI de toutes les juridictions.</a:t>
            </a:r>
          </a:p>
          <a:p>
            <a:endParaRPr lang="fr-FR" dirty="0"/>
          </a:p>
        </p:txBody>
      </p:sp>
    </p:spTree>
    <p:extLst>
      <p:ext uri="{BB962C8B-B14F-4D97-AF65-F5344CB8AC3E}">
        <p14:creationId xmlns:p14="http://schemas.microsoft.com/office/powerpoint/2010/main" val="29091642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C0223-4C52-EC59-F3B0-332633DD1A4C}"/>
              </a:ext>
            </a:extLst>
          </p:cNvPr>
          <p:cNvSpPr>
            <a:spLocks noGrp="1"/>
          </p:cNvSpPr>
          <p:nvPr>
            <p:ph type="title"/>
          </p:nvPr>
        </p:nvSpPr>
        <p:spPr/>
        <p:txBody>
          <a:bodyPr/>
          <a:lstStyle/>
          <a:p>
            <a:pPr algn="ctr"/>
            <a:br>
              <a:rPr lang="fr-FR" b="1" cap="all" dirty="0"/>
            </a:br>
            <a:r>
              <a:rPr lang="fr-FR" sz="2400" b="1" cap="all" dirty="0"/>
              <a:t>Profils d’indicateurs de l’opacité financière</a:t>
            </a:r>
            <a:br>
              <a:rPr lang="fr-FR" sz="2400" b="1" cap="all" dirty="0"/>
            </a:br>
            <a:endParaRPr lang="fr-FR" sz="2400" dirty="0"/>
          </a:p>
        </p:txBody>
      </p:sp>
      <p:sp>
        <p:nvSpPr>
          <p:cNvPr id="3" name="Espace réservé du contenu 2">
            <a:extLst>
              <a:ext uri="{FF2B5EF4-FFF2-40B4-BE49-F238E27FC236}">
                <a16:creationId xmlns:a16="http://schemas.microsoft.com/office/drawing/2014/main" id="{17CAAE06-5272-1AE3-611A-FA45792EB02C}"/>
              </a:ext>
            </a:extLst>
          </p:cNvPr>
          <p:cNvSpPr>
            <a:spLocks noGrp="1"/>
          </p:cNvSpPr>
          <p:nvPr>
            <p:ph idx="1"/>
          </p:nvPr>
        </p:nvSpPr>
        <p:spPr/>
        <p:txBody>
          <a:bodyPr/>
          <a:lstStyle/>
          <a:p>
            <a:pPr marL="0" indent="0" algn="just">
              <a:buNone/>
            </a:pPr>
            <a:r>
              <a:rPr lang="fr-FR" i="1" dirty="0" err="1"/>
              <a:t>Tax</a:t>
            </a:r>
            <a:r>
              <a:rPr lang="fr-FR" i="1" dirty="0"/>
              <a:t> Justice Network (TJN) </a:t>
            </a:r>
            <a:r>
              <a:rPr lang="fr-FR" dirty="0"/>
              <a:t>utilise 20 indicateurs de secret dans quatre domaines clés pour évaluer l’efficacité d’un pays en matière de prévention du secret financier.</a:t>
            </a:r>
          </a:p>
          <a:p>
            <a:pPr marL="0" indent="0" algn="just">
              <a:buNone/>
            </a:pPr>
            <a:r>
              <a:rPr lang="fr-FR" b="1" dirty="0"/>
              <a:t>Accédez à la base de données du </a:t>
            </a:r>
            <a:r>
              <a:rPr lang="fr-FR" b="1" dirty="0" err="1"/>
              <a:t>Tax</a:t>
            </a:r>
            <a:r>
              <a:rPr lang="fr-FR" b="1" dirty="0"/>
              <a:t> Justice Network sur la réglementation de la transparence fiscale et financière.</a:t>
            </a:r>
          </a:p>
          <a:p>
            <a:endParaRPr lang="fr-FR" dirty="0"/>
          </a:p>
        </p:txBody>
      </p:sp>
    </p:spTree>
    <p:extLst>
      <p:ext uri="{BB962C8B-B14F-4D97-AF65-F5344CB8AC3E}">
        <p14:creationId xmlns:p14="http://schemas.microsoft.com/office/powerpoint/2010/main" val="2322489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48F84-8B28-0672-3848-6794B7198D48}"/>
              </a:ext>
            </a:extLst>
          </p:cNvPr>
          <p:cNvSpPr>
            <a:spLocks noGrp="1"/>
          </p:cNvSpPr>
          <p:nvPr>
            <p:ph type="title"/>
          </p:nvPr>
        </p:nvSpPr>
        <p:spPr/>
        <p:txBody>
          <a:bodyPr/>
          <a:lstStyle/>
          <a:p>
            <a:pPr algn="ctr"/>
            <a:br>
              <a:rPr lang="fr-FR" b="1" cap="all" dirty="0"/>
            </a:br>
            <a:r>
              <a:rPr lang="fr-FR" b="1" cap="all" dirty="0"/>
              <a:t>Enregistrement des actifs et de la propriété</a:t>
            </a:r>
            <a:br>
              <a:rPr lang="fr-FR" b="1" cap="all" dirty="0"/>
            </a:br>
            <a:endParaRPr lang="fr-FR" dirty="0"/>
          </a:p>
        </p:txBody>
      </p:sp>
      <p:sp>
        <p:nvSpPr>
          <p:cNvPr id="3" name="Espace réservé du contenu 2">
            <a:extLst>
              <a:ext uri="{FF2B5EF4-FFF2-40B4-BE49-F238E27FC236}">
                <a16:creationId xmlns:a16="http://schemas.microsoft.com/office/drawing/2014/main" id="{D41488D8-446D-60BD-000F-D6E692E76958}"/>
              </a:ext>
            </a:extLst>
          </p:cNvPr>
          <p:cNvSpPr>
            <a:spLocks noGrp="1"/>
          </p:cNvSpPr>
          <p:nvPr>
            <p:ph idx="1"/>
          </p:nvPr>
        </p:nvSpPr>
        <p:spPr/>
        <p:txBody>
          <a:bodyPr>
            <a:normAutofit fontScale="70000" lnSpcReduction="20000"/>
          </a:bodyPr>
          <a:lstStyle/>
          <a:p>
            <a:pPr marL="0" indent="0" algn="just">
              <a:buNone/>
            </a:pPr>
            <a:r>
              <a:rPr lang="fr-FR" dirty="0"/>
              <a:t>Lorsqu’un pays permet que les bénéficiaires effectifs – les personnes physiques détenant ou contrôlant en dernier ressort une société, une société en commandite, un trust ou une fondation – restent anonymes, il ouvre la voie à des activités criminelles. Cette catégorie évalue le niveau de secret bancaire et le degré des obligations en vue de la transparence sur la propriété effective des entités juridiques, biens immobiliers et les ports francs et le maintien à jour des informations y relatives, auprès d’une autorité publique.</a:t>
            </a:r>
          </a:p>
          <a:p>
            <a:pPr algn="just"/>
            <a:r>
              <a:rPr lang="fr-FR" dirty="0">
                <a:solidFill>
                  <a:srgbClr val="FF0000"/>
                </a:solidFill>
              </a:rPr>
              <a:t>Secret bancaire →</a:t>
            </a:r>
          </a:p>
          <a:p>
            <a:pPr algn="just"/>
            <a:r>
              <a:rPr lang="fr-FR" dirty="0">
                <a:solidFill>
                  <a:srgbClr val="FF0000"/>
                </a:solidFill>
              </a:rPr>
              <a:t>Propriété effective des fiducies →</a:t>
            </a:r>
          </a:p>
          <a:p>
            <a:pPr algn="just"/>
            <a:r>
              <a:rPr lang="fr-FR" dirty="0">
                <a:solidFill>
                  <a:srgbClr val="FF0000"/>
                </a:solidFill>
              </a:rPr>
              <a:t>Propriété effective des fondations →</a:t>
            </a:r>
          </a:p>
          <a:p>
            <a:pPr algn="just"/>
            <a:r>
              <a:rPr lang="fr-FR" dirty="0">
                <a:solidFill>
                  <a:srgbClr val="FF0000"/>
                </a:solidFill>
              </a:rPr>
              <a:t>Propriété effective de sociétés à responsabilité limitée →</a:t>
            </a:r>
          </a:p>
          <a:p>
            <a:pPr algn="just"/>
            <a:r>
              <a:rPr lang="fr-FR" dirty="0">
                <a:solidFill>
                  <a:srgbClr val="FF0000"/>
                </a:solidFill>
              </a:rPr>
              <a:t>Propriété dans les zones franches →</a:t>
            </a:r>
          </a:p>
          <a:p>
            <a:pPr algn="just"/>
            <a:r>
              <a:rPr lang="fr-FR" dirty="0">
                <a:solidFill>
                  <a:srgbClr val="FF0000"/>
                </a:solidFill>
              </a:rPr>
              <a:t>Propriété des biens immobiliers →</a:t>
            </a:r>
          </a:p>
          <a:p>
            <a:endParaRPr lang="fr-FR" dirty="0"/>
          </a:p>
        </p:txBody>
      </p:sp>
    </p:spTree>
    <p:extLst>
      <p:ext uri="{BB962C8B-B14F-4D97-AF65-F5344CB8AC3E}">
        <p14:creationId xmlns:p14="http://schemas.microsoft.com/office/powerpoint/2010/main" val="40509613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7C179-6821-1007-12E0-602F978B1A5E}"/>
              </a:ext>
            </a:extLst>
          </p:cNvPr>
          <p:cNvSpPr>
            <a:spLocks noGrp="1"/>
          </p:cNvSpPr>
          <p:nvPr>
            <p:ph type="title"/>
          </p:nvPr>
        </p:nvSpPr>
        <p:spPr/>
        <p:txBody>
          <a:bodyPr/>
          <a:lstStyle/>
          <a:p>
            <a:pPr algn="ctr"/>
            <a:br>
              <a:rPr lang="fr-FR" b="1" cap="all" dirty="0"/>
            </a:br>
            <a:r>
              <a:rPr lang="fr-FR" b="1" cap="all" dirty="0"/>
              <a:t>Transparence des entités juridiques</a:t>
            </a:r>
            <a:br>
              <a:rPr lang="fr-FR" b="1" cap="all" dirty="0"/>
            </a:br>
            <a:endParaRPr lang="fr-FR" dirty="0"/>
          </a:p>
        </p:txBody>
      </p:sp>
      <p:sp>
        <p:nvSpPr>
          <p:cNvPr id="3" name="Espace réservé du contenu 2">
            <a:extLst>
              <a:ext uri="{FF2B5EF4-FFF2-40B4-BE49-F238E27FC236}">
                <a16:creationId xmlns:a16="http://schemas.microsoft.com/office/drawing/2014/main" id="{AB4B3565-4630-FDAA-FA03-108FE6030AD3}"/>
              </a:ext>
            </a:extLst>
          </p:cNvPr>
          <p:cNvSpPr>
            <a:spLocks noGrp="1"/>
          </p:cNvSpPr>
          <p:nvPr>
            <p:ph idx="1"/>
          </p:nvPr>
        </p:nvSpPr>
        <p:spPr/>
        <p:txBody>
          <a:bodyPr>
            <a:normAutofit fontScale="70000" lnSpcReduction="20000"/>
          </a:bodyPr>
          <a:lstStyle/>
          <a:p>
            <a:pPr marL="0" indent="0" algn="just">
              <a:buNone/>
            </a:pPr>
            <a:r>
              <a:rPr lang="fr-FR" dirty="0"/>
              <a:t>Les juridictions facilitent la dissimulation d’informations par </a:t>
            </a:r>
            <a:r>
              <a:rPr lang="fr-FR" b="1" dirty="0">
                <a:solidFill>
                  <a:srgbClr val="FF0000"/>
                </a:solidFill>
              </a:rPr>
              <a:t>les bénéficiaires </a:t>
            </a:r>
            <a:r>
              <a:rPr lang="fr-FR" b="1" dirty="0"/>
              <a:t>effectifs </a:t>
            </a:r>
            <a:r>
              <a:rPr lang="fr-FR" dirty="0"/>
              <a:t>– les personnes physiques qui contrôlent ou possèdent, en dernier ressort, une entreprise, une société, une fiducie ou une fondation – lorsque les données sur la propriété ne sont ni accessibles publiquement en ligne ni soumises à un examen public. Cette catégorie évalue si les juridictions mettent à disposition du public, gratuitement ou à faible coût, des informations clés en matière de transparence, telles que les registres </a:t>
            </a:r>
            <a:r>
              <a:rPr lang="fr-FR" dirty="0">
                <a:solidFill>
                  <a:srgbClr val="FF0000"/>
                </a:solidFill>
              </a:rPr>
              <a:t>des bénéficiaires effectifs</a:t>
            </a:r>
            <a:r>
              <a:rPr lang="fr-FR" dirty="0"/>
              <a:t>, les rapports pays par pays et les identifiants uniques des entités juridiques, afin de renforcer la responsabilité publique.</a:t>
            </a:r>
          </a:p>
          <a:p>
            <a:pPr algn="just"/>
            <a:r>
              <a:rPr lang="fr-FR" dirty="0">
                <a:solidFill>
                  <a:schemeClr val="tx2"/>
                </a:solidFill>
              </a:rPr>
              <a:t>Transparence des sociétés en commandite →</a:t>
            </a:r>
          </a:p>
          <a:p>
            <a:pPr algn="just"/>
            <a:r>
              <a:rPr lang="fr-FR" dirty="0">
                <a:solidFill>
                  <a:schemeClr val="tx2"/>
                </a:solidFill>
              </a:rPr>
              <a:t>Transparence sur la propriété des sociétés à responsabilité limitée →</a:t>
            </a:r>
          </a:p>
          <a:p>
            <a:pPr algn="just"/>
            <a:r>
              <a:rPr lang="fr-FR" dirty="0">
                <a:solidFill>
                  <a:schemeClr val="tx2"/>
                </a:solidFill>
              </a:rPr>
              <a:t>Transparence des comptes des entreprises →</a:t>
            </a:r>
          </a:p>
          <a:p>
            <a:pPr algn="just"/>
            <a:r>
              <a:rPr lang="fr-FR" dirty="0">
                <a:solidFill>
                  <a:schemeClr val="tx2"/>
                </a:solidFill>
              </a:rPr>
              <a:t>Publication rapports pays par pays →</a:t>
            </a:r>
          </a:p>
          <a:p>
            <a:pPr algn="just"/>
            <a:r>
              <a:rPr lang="fr-FR" dirty="0">
                <a:solidFill>
                  <a:schemeClr val="tx2"/>
                </a:solidFill>
              </a:rPr>
              <a:t>Identifiant global de l’entité juridique (LEI) →</a:t>
            </a:r>
          </a:p>
          <a:p>
            <a:endParaRPr lang="fr-FR" dirty="0"/>
          </a:p>
        </p:txBody>
      </p:sp>
    </p:spTree>
    <p:extLst>
      <p:ext uri="{BB962C8B-B14F-4D97-AF65-F5344CB8AC3E}">
        <p14:creationId xmlns:p14="http://schemas.microsoft.com/office/powerpoint/2010/main" val="23131051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ABE55-9596-D359-B5CE-F989F7FAB983}"/>
              </a:ext>
            </a:extLst>
          </p:cNvPr>
          <p:cNvSpPr>
            <a:spLocks noGrp="1"/>
          </p:cNvSpPr>
          <p:nvPr>
            <p:ph type="title"/>
          </p:nvPr>
        </p:nvSpPr>
        <p:spPr/>
        <p:txBody>
          <a:bodyPr/>
          <a:lstStyle/>
          <a:p>
            <a:pPr algn="ctr"/>
            <a:br>
              <a:rPr lang="fr-FR" b="1" cap="all" dirty="0"/>
            </a:br>
            <a:r>
              <a:rPr lang="fr-FR" b="1" cap="all" dirty="0"/>
              <a:t>Intégrité de la réglementation fiscale et financière </a:t>
            </a:r>
            <a:br>
              <a:rPr lang="fr-FR" b="1" cap="all" dirty="0"/>
            </a:br>
            <a:endParaRPr lang="fr-FR" dirty="0"/>
          </a:p>
        </p:txBody>
      </p:sp>
      <p:sp>
        <p:nvSpPr>
          <p:cNvPr id="3" name="Espace réservé du contenu 2">
            <a:extLst>
              <a:ext uri="{FF2B5EF4-FFF2-40B4-BE49-F238E27FC236}">
                <a16:creationId xmlns:a16="http://schemas.microsoft.com/office/drawing/2014/main" id="{810EF10C-775E-7594-DAB7-D18E405E1213}"/>
              </a:ext>
            </a:extLst>
          </p:cNvPr>
          <p:cNvSpPr>
            <a:spLocks noGrp="1"/>
          </p:cNvSpPr>
          <p:nvPr>
            <p:ph idx="1"/>
          </p:nvPr>
        </p:nvSpPr>
        <p:spPr/>
        <p:txBody>
          <a:bodyPr>
            <a:normAutofit fontScale="70000" lnSpcReduction="20000"/>
          </a:bodyPr>
          <a:lstStyle/>
          <a:p>
            <a:pPr marL="0" indent="0" algn="just">
              <a:buNone/>
            </a:pPr>
            <a:r>
              <a:rPr lang="fr-FR" dirty="0"/>
              <a:t>Les juridictions favorisent les abus fiscaux lorsque leurs administrations fiscales manquent de capacités, de compétences ou de ressources pour faire respecter les lois fiscales et promouvoir une culture de conformité juridique. Cette catégorie évalue la capacité des administrations fiscales à traiter des questions fiscales complexes, ainsi que les politiques nationales concernant l’imposition des revenus des résidents à l’étranger et l’octroi de la résidence par investissement. Elle examine également dans quelle mesure les pays imposent la publication des décisions fiscales et des contrats liés aux industries extractives.</a:t>
            </a:r>
          </a:p>
          <a:p>
            <a:pPr algn="just"/>
            <a:r>
              <a:rPr lang="fr-FR" dirty="0">
                <a:solidFill>
                  <a:srgbClr val="00B0F0"/>
                </a:solidFill>
              </a:rPr>
              <a:t>Conformité fiscale →</a:t>
            </a:r>
          </a:p>
          <a:p>
            <a:pPr algn="just"/>
            <a:r>
              <a:rPr lang="fr-FR" dirty="0">
                <a:solidFill>
                  <a:srgbClr val="00B0F0"/>
                </a:solidFill>
              </a:rPr>
              <a:t>Visas dorés →</a:t>
            </a:r>
          </a:p>
          <a:p>
            <a:pPr algn="just"/>
            <a:r>
              <a:rPr lang="fr-FR" dirty="0">
                <a:solidFill>
                  <a:srgbClr val="00B0F0"/>
                </a:solidFill>
              </a:rPr>
              <a:t>Revenus issus des investissements étrangers →</a:t>
            </a:r>
          </a:p>
          <a:p>
            <a:pPr algn="just"/>
            <a:r>
              <a:rPr lang="fr-FR" dirty="0">
                <a:solidFill>
                  <a:srgbClr val="00B0F0"/>
                </a:solidFill>
              </a:rPr>
              <a:t>Statistiques publiques →</a:t>
            </a:r>
          </a:p>
          <a:p>
            <a:pPr algn="just"/>
            <a:r>
              <a:rPr lang="fr-FR" dirty="0">
                <a:solidFill>
                  <a:srgbClr val="00B0F0"/>
                </a:solidFill>
              </a:rPr>
              <a:t>Décisions fiscales anticipées et contrats des industries extractives →</a:t>
            </a:r>
          </a:p>
          <a:p>
            <a:endParaRPr lang="fr-FR" dirty="0"/>
          </a:p>
        </p:txBody>
      </p:sp>
    </p:spTree>
    <p:extLst>
      <p:ext uri="{BB962C8B-B14F-4D97-AF65-F5344CB8AC3E}">
        <p14:creationId xmlns:p14="http://schemas.microsoft.com/office/powerpoint/2010/main" val="2157807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D14D0-837A-26EA-2FAF-563E49DFF58A}"/>
              </a:ext>
            </a:extLst>
          </p:cNvPr>
          <p:cNvSpPr>
            <a:spLocks noGrp="1"/>
          </p:cNvSpPr>
          <p:nvPr>
            <p:ph type="title"/>
          </p:nvPr>
        </p:nvSpPr>
        <p:spPr/>
        <p:txBody>
          <a:bodyPr/>
          <a:lstStyle/>
          <a:p>
            <a:pPr algn="ctr"/>
            <a:br>
              <a:rPr lang="fr-FR" b="1" cap="all" dirty="0"/>
            </a:br>
            <a:r>
              <a:rPr lang="fr-FR" b="1" cap="all" dirty="0"/>
              <a:t>Normes et coopération internationales</a:t>
            </a:r>
            <a:br>
              <a:rPr lang="fr-FR" b="1" cap="all" dirty="0"/>
            </a:br>
            <a:endParaRPr lang="fr-FR" dirty="0"/>
          </a:p>
        </p:txBody>
      </p:sp>
      <p:sp>
        <p:nvSpPr>
          <p:cNvPr id="3" name="Espace réservé du contenu 2">
            <a:extLst>
              <a:ext uri="{FF2B5EF4-FFF2-40B4-BE49-F238E27FC236}">
                <a16:creationId xmlns:a16="http://schemas.microsoft.com/office/drawing/2014/main" id="{154F1488-3A13-8C4E-DD8F-583C05F13958}"/>
              </a:ext>
            </a:extLst>
          </p:cNvPr>
          <p:cNvSpPr>
            <a:spLocks noGrp="1"/>
          </p:cNvSpPr>
          <p:nvPr>
            <p:ph idx="1"/>
          </p:nvPr>
        </p:nvSpPr>
        <p:spPr/>
        <p:txBody>
          <a:bodyPr>
            <a:normAutofit fontScale="77500" lnSpcReduction="20000"/>
          </a:bodyPr>
          <a:lstStyle/>
          <a:p>
            <a:pPr marL="0" indent="0" algn="just">
              <a:buNone/>
            </a:pPr>
            <a:r>
              <a:rPr lang="fr-FR" dirty="0"/>
              <a:t>Les juridictions offrent aux entités juridiques et aux particuliers de multiples moyens de dissimuler leurs activités financières lorsqu’elles n’échangent pas d’informations pertinentes avec d’autres pays et ne participent pas aux conventions et accords internationaux destinés à renforcer la coopération fiscale et judiciaire. Cette catégorie évalue l’engagement des juridictions dans les mécanismes de coopération internationale et leur adhésion aux accords visant à promouvoir la transparence financière, à lutter contre la corruption et à prévenir le blanchiment d’argent.</a:t>
            </a:r>
          </a:p>
          <a:p>
            <a:pPr algn="just"/>
            <a:r>
              <a:rPr lang="fr-FR" dirty="0">
                <a:solidFill>
                  <a:schemeClr val="accent6"/>
                </a:solidFill>
              </a:rPr>
              <a:t>Lutte contre le blanchiment d’argent →</a:t>
            </a:r>
          </a:p>
          <a:p>
            <a:pPr algn="just"/>
            <a:r>
              <a:rPr lang="fr-FR" dirty="0">
                <a:solidFill>
                  <a:schemeClr val="accent6"/>
                </a:solidFill>
              </a:rPr>
              <a:t>Échange automatique de renseignements →</a:t>
            </a:r>
          </a:p>
          <a:p>
            <a:pPr algn="just"/>
            <a:r>
              <a:rPr lang="fr-FR" dirty="0">
                <a:solidFill>
                  <a:schemeClr val="accent6"/>
                </a:solidFill>
              </a:rPr>
              <a:t>Échange de renseignement sur demande →</a:t>
            </a:r>
          </a:p>
          <a:p>
            <a:pPr algn="just"/>
            <a:r>
              <a:rPr lang="fr-FR" dirty="0">
                <a:solidFill>
                  <a:schemeClr val="accent6"/>
                </a:solidFill>
              </a:rPr>
              <a:t>Coopération juridique internationale →</a:t>
            </a:r>
          </a:p>
          <a:p>
            <a:endParaRPr lang="fr-FR" dirty="0"/>
          </a:p>
        </p:txBody>
      </p:sp>
    </p:spTree>
    <p:extLst>
      <p:ext uri="{BB962C8B-B14F-4D97-AF65-F5344CB8AC3E}">
        <p14:creationId xmlns:p14="http://schemas.microsoft.com/office/powerpoint/2010/main" val="3556971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D7828-7B93-E9B8-DDBC-810624DC2810}"/>
              </a:ext>
            </a:extLst>
          </p:cNvPr>
          <p:cNvSpPr>
            <a:spLocks noGrp="1"/>
          </p:cNvSpPr>
          <p:nvPr>
            <p:ph type="title"/>
          </p:nvPr>
        </p:nvSpPr>
        <p:spPr/>
        <p:txBody>
          <a:bodyPr/>
          <a:lstStyle/>
          <a:p>
            <a:pPr algn="ctr"/>
            <a:r>
              <a:rPr lang="fr-FR" b="1" dirty="0"/>
              <a:t>L’indice d’opacité financière ou </a:t>
            </a:r>
            <a:r>
              <a:rPr lang="fr-FR" dirty="0"/>
              <a:t>L'indice de secret financier </a:t>
            </a:r>
            <a:endParaRPr lang="fr-FR" b="1" dirty="0"/>
          </a:p>
        </p:txBody>
      </p:sp>
      <p:sp>
        <p:nvSpPr>
          <p:cNvPr id="3" name="Espace réservé du contenu 2">
            <a:extLst>
              <a:ext uri="{FF2B5EF4-FFF2-40B4-BE49-F238E27FC236}">
                <a16:creationId xmlns:a16="http://schemas.microsoft.com/office/drawing/2014/main" id="{F3F595FD-D99D-6B5D-5E98-F5564B20A708}"/>
              </a:ext>
            </a:extLst>
          </p:cNvPr>
          <p:cNvSpPr>
            <a:spLocks noGrp="1"/>
          </p:cNvSpPr>
          <p:nvPr>
            <p:ph idx="1"/>
          </p:nvPr>
        </p:nvSpPr>
        <p:spPr/>
        <p:txBody>
          <a:bodyPr>
            <a:normAutofit fontScale="77500" lnSpcReduction="20000"/>
          </a:bodyPr>
          <a:lstStyle/>
          <a:p>
            <a:pPr algn="just"/>
            <a:r>
              <a:rPr lang="fr-FR" b="1" dirty="0"/>
              <a:t>Méthodologie</a:t>
            </a:r>
            <a:endParaRPr lang="fr-FR" dirty="0"/>
          </a:p>
          <a:p>
            <a:pPr marL="0" indent="0" algn="just">
              <a:buNone/>
            </a:pPr>
            <a:r>
              <a:rPr lang="fr-FR" b="1" dirty="0"/>
              <a:t>Deux facteurs principaux derrière la complicité du secret financier</a:t>
            </a:r>
            <a:endParaRPr lang="fr-FR" dirty="0"/>
          </a:p>
          <a:p>
            <a:pPr marL="0" indent="0" algn="just">
              <a:buNone/>
            </a:pPr>
            <a:r>
              <a:rPr lang="fr-FR" dirty="0"/>
              <a:t>L'Indice de secret financier classe les pays les plus complices de la dissimulation de leurs finances par les individus. Il évalue la marge de manœuvre offerte par les lois et réglementations d'un pays en matière de secret financier : c'est le « Score de secret » du pays. Il mesure également la part des services financiers fournis par le pays aux résidents d'autres pays : c'est le « Poids global » du pays.</a:t>
            </a:r>
          </a:p>
          <a:p>
            <a:pPr marL="0" indent="0" algn="just">
              <a:buNone/>
            </a:pPr>
            <a:r>
              <a:rPr lang="fr-FR" dirty="0"/>
              <a:t>Ces deux facteurs sont ensuite combinés pour déterminer l'importance du rôle joué par le pays dans la promotion du secret financier à l'échelle mondiale : il s'agit de la « valeur FSI » du pays et c'est sur cette base que le pays est classé.</a:t>
            </a:r>
          </a:p>
          <a:p>
            <a:endParaRPr lang="fr-FR" dirty="0"/>
          </a:p>
        </p:txBody>
      </p:sp>
    </p:spTree>
    <p:extLst>
      <p:ext uri="{BB962C8B-B14F-4D97-AF65-F5344CB8AC3E}">
        <p14:creationId xmlns:p14="http://schemas.microsoft.com/office/powerpoint/2010/main" val="160586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4E0B9-FECF-BD78-83E1-5CD9C9C6D435}"/>
              </a:ext>
            </a:extLst>
          </p:cNvPr>
          <p:cNvSpPr>
            <a:spLocks noGrp="1"/>
          </p:cNvSpPr>
          <p:nvPr>
            <p:ph type="title"/>
          </p:nvPr>
        </p:nvSpPr>
        <p:spPr/>
        <p:txBody>
          <a:bodyPr/>
          <a:lstStyle/>
          <a:p>
            <a:pPr algn="ctr"/>
            <a:r>
              <a:rPr lang="fr-FR" sz="2400" b="1" dirty="0"/>
              <a:t>L’affirmation de la souveraineté africaine sur les ressources naturelles africaines, un principe de droit international</a:t>
            </a:r>
          </a:p>
        </p:txBody>
      </p:sp>
      <p:sp>
        <p:nvSpPr>
          <p:cNvPr id="3" name="Espace réservé du contenu 2">
            <a:extLst>
              <a:ext uri="{FF2B5EF4-FFF2-40B4-BE49-F238E27FC236}">
                <a16:creationId xmlns:a16="http://schemas.microsoft.com/office/drawing/2014/main" id="{2EFAAF11-E515-80C9-6812-000AB7867564}"/>
              </a:ext>
            </a:extLst>
          </p:cNvPr>
          <p:cNvSpPr>
            <a:spLocks noGrp="1"/>
          </p:cNvSpPr>
          <p:nvPr>
            <p:ph idx="1"/>
          </p:nvPr>
        </p:nvSpPr>
        <p:spPr/>
        <p:txBody>
          <a:bodyPr/>
          <a:lstStyle/>
          <a:p>
            <a:pPr marL="0" indent="0">
              <a:buNone/>
            </a:pPr>
            <a:r>
              <a:rPr lang="fr-FR" dirty="0"/>
              <a:t>                 Charte des Nations Unies</a:t>
            </a:r>
          </a:p>
          <a:p>
            <a:pPr marL="0" indent="0" algn="just">
              <a:buNone/>
            </a:pPr>
            <a:r>
              <a:rPr lang="fr-FR" dirty="0"/>
              <a:t>Article 1, 2. Développer entre les nations des relations amicales fondées sur le respect du principe de l'égalité de droits des peuples et de leur droit à disposer d'eux- mêmes, et prendre toutes autres mesures propres à consolider la paix du monde.</a:t>
            </a:r>
          </a:p>
        </p:txBody>
      </p:sp>
    </p:spTree>
    <p:extLst>
      <p:ext uri="{BB962C8B-B14F-4D97-AF65-F5344CB8AC3E}">
        <p14:creationId xmlns:p14="http://schemas.microsoft.com/office/powerpoint/2010/main" val="29927864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E5352-8A85-0975-3F15-F7FD9E2FF1B3}"/>
              </a:ext>
            </a:extLst>
          </p:cNvPr>
          <p:cNvSpPr>
            <a:spLocks noGrp="1"/>
          </p:cNvSpPr>
          <p:nvPr>
            <p:ph type="title"/>
          </p:nvPr>
        </p:nvSpPr>
        <p:spPr/>
        <p:txBody>
          <a:bodyPr/>
          <a:lstStyle/>
          <a:p>
            <a:pPr algn="ctr"/>
            <a:r>
              <a:rPr lang="fr-FR" b="1" dirty="0"/>
              <a:t>L’indice d’opacité financière ou </a:t>
            </a:r>
            <a:r>
              <a:rPr lang="fr-FR" dirty="0"/>
              <a:t>L'indice de secret financier </a:t>
            </a:r>
          </a:p>
        </p:txBody>
      </p:sp>
      <p:sp>
        <p:nvSpPr>
          <p:cNvPr id="3" name="Espace réservé du contenu 2">
            <a:extLst>
              <a:ext uri="{FF2B5EF4-FFF2-40B4-BE49-F238E27FC236}">
                <a16:creationId xmlns:a16="http://schemas.microsoft.com/office/drawing/2014/main" id="{00C61D53-1EBE-6DF9-85A7-BA85E541B9BA}"/>
              </a:ext>
            </a:extLst>
          </p:cNvPr>
          <p:cNvSpPr>
            <a:spLocks noGrp="1"/>
          </p:cNvSpPr>
          <p:nvPr>
            <p:ph idx="1"/>
          </p:nvPr>
        </p:nvSpPr>
        <p:spPr/>
        <p:txBody>
          <a:bodyPr>
            <a:normAutofit lnSpcReduction="10000"/>
          </a:bodyPr>
          <a:lstStyle/>
          <a:p>
            <a:pPr marL="0" indent="0" algn="just">
              <a:buNone/>
            </a:pPr>
            <a:r>
              <a:rPr lang="fr-FR" dirty="0">
                <a:solidFill>
                  <a:srgbClr val="000104"/>
                </a:solidFill>
              </a:rPr>
              <a:t>Dans son édition la plus récente publié le 17 mai 2022, l’Indice d’Opacité Financière produite par les experts de </a:t>
            </a:r>
            <a:r>
              <a:rPr lang="fr-FR" i="1" dirty="0" err="1">
                <a:solidFill>
                  <a:srgbClr val="000104"/>
                </a:solidFill>
              </a:rPr>
              <a:t>Tax</a:t>
            </a:r>
            <a:r>
              <a:rPr lang="fr-FR" i="1" dirty="0">
                <a:solidFill>
                  <a:srgbClr val="000104"/>
                </a:solidFill>
              </a:rPr>
              <a:t> Justice Network </a:t>
            </a:r>
            <a:r>
              <a:rPr lang="fr-FR" dirty="0">
                <a:solidFill>
                  <a:srgbClr val="000104"/>
                </a:solidFill>
              </a:rPr>
              <a:t>met une fois de plus un accent sur la nécessité de transparence en matière de contrats extractifs. L’indicateur clé n°9 (publication des rapports par pays) qui est exploité dans cet outil, évalue si les lois d’un pays permettent aux citoyens et à toutes les parties intéressées, d’accéder aux conventions signées entre les Etats et les sociétés extractives, et prendre librement et totalement connaissance de leurs contenus. </a:t>
            </a:r>
          </a:p>
          <a:p>
            <a:endParaRPr lang="fr-FR" dirty="0"/>
          </a:p>
        </p:txBody>
      </p:sp>
    </p:spTree>
    <p:extLst>
      <p:ext uri="{BB962C8B-B14F-4D97-AF65-F5344CB8AC3E}">
        <p14:creationId xmlns:p14="http://schemas.microsoft.com/office/powerpoint/2010/main" val="9674170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D2122-58B2-A61E-EAE2-E9CFBC82B35F}"/>
              </a:ext>
            </a:extLst>
          </p:cNvPr>
          <p:cNvSpPr>
            <a:spLocks noGrp="1"/>
          </p:cNvSpPr>
          <p:nvPr>
            <p:ph type="title"/>
          </p:nvPr>
        </p:nvSpPr>
        <p:spPr/>
        <p:txBody>
          <a:bodyPr/>
          <a:lstStyle/>
          <a:p>
            <a:pPr algn="ctr"/>
            <a:r>
              <a:rPr lang="fr-FR" b="1" dirty="0"/>
              <a:t>L’indice d’opacité financière ou </a:t>
            </a:r>
            <a:r>
              <a:rPr lang="fr-FR" dirty="0"/>
              <a:t>L'indice de secret financier </a:t>
            </a:r>
          </a:p>
        </p:txBody>
      </p:sp>
      <p:sp>
        <p:nvSpPr>
          <p:cNvPr id="3" name="Espace réservé du contenu 2">
            <a:extLst>
              <a:ext uri="{FF2B5EF4-FFF2-40B4-BE49-F238E27FC236}">
                <a16:creationId xmlns:a16="http://schemas.microsoft.com/office/drawing/2014/main" id="{EA85E5EA-2464-BBDA-E25D-2CD477AEBBF1}"/>
              </a:ext>
            </a:extLst>
          </p:cNvPr>
          <p:cNvSpPr>
            <a:spLocks noGrp="1"/>
          </p:cNvSpPr>
          <p:nvPr>
            <p:ph idx="1"/>
          </p:nvPr>
        </p:nvSpPr>
        <p:spPr/>
        <p:txBody>
          <a:bodyPr>
            <a:normAutofit fontScale="85000" lnSpcReduction="20000"/>
          </a:bodyPr>
          <a:lstStyle/>
          <a:p>
            <a:pPr marL="0" indent="0" algn="just">
              <a:buNone/>
            </a:pPr>
            <a:r>
              <a:rPr lang="fr-FR" dirty="0"/>
              <a:t>Pour vérifier cela, l’indice examine plusieurs niveaux de transparence sur les contrats pétroliers et miniers. L’aspect sans doute le plus important est celui de savoir si une juridiction a adopté une loi qui impose la publication sans exception de tous les contrats extractifs. Le deuxième aspect de l’analyse concerne la publication effective de ces contrats. Selon qu’ils sont totalement rendus publics et accessibles ou publiés en partie et dans certains cas avec un accès limité ou complexe, un pays recevra une note spécifique. Pour la collecte et l’analyse des informations, l’équipe qui travaille sur l’Indice d’Opacité Financière au sein de </a:t>
            </a:r>
            <a:r>
              <a:rPr lang="fr-FR" i="1" dirty="0" err="1"/>
              <a:t>Tax</a:t>
            </a:r>
            <a:r>
              <a:rPr lang="fr-FR" i="1" dirty="0"/>
              <a:t> Justice Network </a:t>
            </a:r>
            <a:r>
              <a:rPr lang="fr-FR" dirty="0"/>
              <a:t>sert de la mise à jour de l’indice de gouvernance des ressources naturelles (pétrole et gaz), qui est produite par l’ONG </a:t>
            </a:r>
            <a:r>
              <a:rPr lang="fr-FR" i="1" dirty="0"/>
              <a:t>Natural Ressources Gouvernance Institute</a:t>
            </a:r>
            <a:r>
              <a:rPr lang="fr-FR" dirty="0"/>
              <a:t> (NRGI), et est librement accessible.</a:t>
            </a:r>
          </a:p>
          <a:p>
            <a:endParaRPr lang="fr-FR" dirty="0"/>
          </a:p>
        </p:txBody>
      </p:sp>
    </p:spTree>
    <p:extLst>
      <p:ext uri="{BB962C8B-B14F-4D97-AF65-F5344CB8AC3E}">
        <p14:creationId xmlns:p14="http://schemas.microsoft.com/office/powerpoint/2010/main" val="203967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BD592-6BC0-27A4-F4CE-1A9C4AFEE709}"/>
              </a:ext>
            </a:extLst>
          </p:cNvPr>
          <p:cNvSpPr>
            <a:spLocks noGrp="1"/>
          </p:cNvSpPr>
          <p:nvPr>
            <p:ph type="title"/>
          </p:nvPr>
        </p:nvSpPr>
        <p:spPr/>
        <p:txBody>
          <a:bodyPr/>
          <a:lstStyle/>
          <a:p>
            <a:pPr algn="ctr"/>
            <a:r>
              <a:rPr lang="fr-FR" b="1" dirty="0"/>
              <a:t>L’indice d’opacité financière ou </a:t>
            </a:r>
            <a:r>
              <a:rPr lang="fr-FR" dirty="0"/>
              <a:t>L'indice de secret financier </a:t>
            </a:r>
          </a:p>
        </p:txBody>
      </p:sp>
      <p:sp>
        <p:nvSpPr>
          <p:cNvPr id="3" name="Espace réservé du contenu 2">
            <a:extLst>
              <a:ext uri="{FF2B5EF4-FFF2-40B4-BE49-F238E27FC236}">
                <a16:creationId xmlns:a16="http://schemas.microsoft.com/office/drawing/2014/main" id="{48153074-7E9E-F51D-9ACF-B82580D420AD}"/>
              </a:ext>
            </a:extLst>
          </p:cNvPr>
          <p:cNvSpPr>
            <a:spLocks noGrp="1"/>
          </p:cNvSpPr>
          <p:nvPr>
            <p:ph idx="1"/>
          </p:nvPr>
        </p:nvSpPr>
        <p:spPr/>
        <p:txBody>
          <a:bodyPr>
            <a:normAutofit fontScale="92500" lnSpcReduction="20000"/>
          </a:bodyPr>
          <a:lstStyle/>
          <a:p>
            <a:pPr marL="0" indent="0" algn="just">
              <a:buNone/>
            </a:pPr>
            <a:r>
              <a:rPr lang="fr-FR" dirty="0"/>
              <a:t>Parmi les 141 pays analysés par l’Indice d’Opacité Financière, 29 pays sont considérés comme étant des pays miniers et ce nombre atteint 47 pour ce qui est des pays qui produisent le pétrole. Sur les pays concernés par l’exploitation minière, seulement 9 ont adopté des lois qui prescrivent et rendent obligatoire la divulgation des contrats miniers, dont trois en Afrique (Cameroun, Libéria et la Tanzanie). En matière de contrats pétroliers 12 pays dont 4 africains (Ghana, Cameroun, Tanzanie et Libéria) ont des lois qui prescrivent la publication des contrats entre le gouvernement et les multinationales pétrolières. </a:t>
            </a:r>
          </a:p>
          <a:p>
            <a:endParaRPr lang="fr-FR" dirty="0"/>
          </a:p>
        </p:txBody>
      </p:sp>
    </p:spTree>
    <p:extLst>
      <p:ext uri="{BB962C8B-B14F-4D97-AF65-F5344CB8AC3E}">
        <p14:creationId xmlns:p14="http://schemas.microsoft.com/office/powerpoint/2010/main" val="6209991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6AD89-77FC-3EB8-740D-6AF6E6134E79}"/>
              </a:ext>
            </a:extLst>
          </p:cNvPr>
          <p:cNvSpPr>
            <a:spLocks noGrp="1"/>
          </p:cNvSpPr>
          <p:nvPr>
            <p:ph type="title"/>
          </p:nvPr>
        </p:nvSpPr>
        <p:spPr/>
        <p:txBody>
          <a:bodyPr/>
          <a:lstStyle/>
          <a:p>
            <a:pPr algn="ctr"/>
            <a:br>
              <a:rPr lang="fr-FR" sz="2400" b="1" dirty="0"/>
            </a:br>
            <a:r>
              <a:rPr lang="fr-FR" sz="2400" b="1" dirty="0"/>
              <a:t>Publication des contrats extractif : Tendances dans le monde et en Afrique selon l’Indice d’Opacité Financière </a:t>
            </a:r>
            <a:br>
              <a:rPr lang="fr-FR" dirty="0"/>
            </a:br>
            <a:endParaRPr lang="fr-FR" dirty="0"/>
          </a:p>
        </p:txBody>
      </p:sp>
      <p:sp>
        <p:nvSpPr>
          <p:cNvPr id="3" name="Espace réservé du contenu 2">
            <a:extLst>
              <a:ext uri="{FF2B5EF4-FFF2-40B4-BE49-F238E27FC236}">
                <a16:creationId xmlns:a16="http://schemas.microsoft.com/office/drawing/2014/main" id="{89F68EFD-4E9A-6777-7D39-3BEC9BD2299B}"/>
              </a:ext>
            </a:extLst>
          </p:cNvPr>
          <p:cNvSpPr>
            <a:spLocks noGrp="1"/>
          </p:cNvSpPr>
          <p:nvPr>
            <p:ph idx="1"/>
          </p:nvPr>
        </p:nvSpPr>
        <p:spPr/>
        <p:txBody>
          <a:bodyPr>
            <a:normAutofit fontScale="92500" lnSpcReduction="20000"/>
          </a:bodyPr>
          <a:lstStyle/>
          <a:p>
            <a:pPr marL="0" indent="0" algn="just">
              <a:buNone/>
            </a:pPr>
            <a:r>
              <a:rPr lang="fr-FR" dirty="0"/>
              <a:t>En Afrique sur les 18 pays de la région évalués dans le cadre de l’Indice d’Opacité Financière, 9 possèdent du pétrole, et seulement 2 (Ghana et Tunisie), publient la totalité de leurs contrats pétroliers. Le Libéria publie partiellement et des pays comme le Nigéria, l’Angola, et l’Algérie qui sont les trois plus grands producteurs de pétrole de la région, ne publient rien du tout. Dans le secteur des ressources minières, aucun pays ne publie totalement ses contrats. 2 pays, notamment le Libéria et la Tunisie en publient une partie et 7 pays miniers africains ne produisent aucun contrat.  </a:t>
            </a:r>
          </a:p>
          <a:p>
            <a:pPr marL="0" indent="0">
              <a:buNone/>
            </a:pPr>
            <a:r>
              <a:rPr lang="fr-FR" dirty="0"/>
              <a:t>Source: </a:t>
            </a:r>
            <a:r>
              <a:rPr lang="fr-FR" b="1" u="sng" dirty="0">
                <a:solidFill>
                  <a:srgbClr val="000104"/>
                </a:solidFill>
              </a:rPr>
              <a:t>Financial </a:t>
            </a:r>
            <a:r>
              <a:rPr lang="fr-FR" b="1" u="sng" dirty="0" err="1">
                <a:solidFill>
                  <a:srgbClr val="000104"/>
                </a:solidFill>
              </a:rPr>
              <a:t>Secrecy</a:t>
            </a:r>
            <a:r>
              <a:rPr lang="fr-FR" b="1" u="sng" dirty="0">
                <a:solidFill>
                  <a:srgbClr val="000104"/>
                </a:solidFill>
              </a:rPr>
              <a:t> Index 2022</a:t>
            </a:r>
          </a:p>
          <a:p>
            <a:endParaRPr lang="fr-FR" dirty="0"/>
          </a:p>
        </p:txBody>
      </p:sp>
    </p:spTree>
    <p:extLst>
      <p:ext uri="{BB962C8B-B14F-4D97-AF65-F5344CB8AC3E}">
        <p14:creationId xmlns:p14="http://schemas.microsoft.com/office/powerpoint/2010/main" val="213899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9A0E26-B1BE-C994-72B9-DF5B3B020038}"/>
              </a:ext>
            </a:extLst>
          </p:cNvPr>
          <p:cNvSpPr>
            <a:spLocks noGrp="1"/>
          </p:cNvSpPr>
          <p:nvPr>
            <p:ph type="title"/>
          </p:nvPr>
        </p:nvSpPr>
        <p:spPr/>
        <p:txBody>
          <a:bodyPr/>
          <a:lstStyle/>
          <a:p>
            <a:pPr algn="ctr"/>
            <a:br>
              <a:rPr lang="fr-FR" b="1" dirty="0"/>
            </a:br>
            <a:r>
              <a:rPr lang="fr-FR" b="1" dirty="0"/>
              <a:t>Classement FSI, 3 juin 2025</a:t>
            </a:r>
            <a:br>
              <a:rPr lang="fr-FR" dirty="0"/>
            </a:br>
            <a:endParaRPr lang="fr-FR" dirty="0"/>
          </a:p>
        </p:txBody>
      </p:sp>
      <p:sp>
        <p:nvSpPr>
          <p:cNvPr id="3" name="Espace réservé du contenu 2">
            <a:extLst>
              <a:ext uri="{FF2B5EF4-FFF2-40B4-BE49-F238E27FC236}">
                <a16:creationId xmlns:a16="http://schemas.microsoft.com/office/drawing/2014/main" id="{DA0942A7-6878-DD95-8CF8-7D0752E99EEC}"/>
              </a:ext>
            </a:extLst>
          </p:cNvPr>
          <p:cNvSpPr>
            <a:spLocks noGrp="1"/>
          </p:cNvSpPr>
          <p:nvPr>
            <p:ph idx="1"/>
          </p:nvPr>
        </p:nvSpPr>
        <p:spPr/>
        <p:txBody>
          <a:bodyPr>
            <a:normAutofit fontScale="70000" lnSpcReduction="20000"/>
          </a:bodyPr>
          <a:lstStyle/>
          <a:p>
            <a:pPr marL="0" indent="0" algn="just">
              <a:buNone/>
            </a:pPr>
            <a:r>
              <a:rPr lang="fr-FR" dirty="0"/>
              <a:t>Selon l'édition 2025, le Maroc est classé 63e sur 141 pays, avec un score d’opacité de 69, indiquant une transparence partielle et une contribution modeste à l'opacité financière mondiale. </a:t>
            </a:r>
          </a:p>
          <a:p>
            <a:pPr marL="0" indent="0" algn="just">
              <a:buNone/>
            </a:pPr>
            <a:r>
              <a:rPr lang="fr-FR" dirty="0"/>
              <a:t>Etats-Unis d’Amérique, 1</a:t>
            </a:r>
            <a:r>
              <a:rPr lang="fr-FR" baseline="30000" dirty="0"/>
              <a:t>er</a:t>
            </a:r>
            <a:r>
              <a:rPr lang="fr-FR" dirty="0"/>
              <a:t> avec un score d’opacité de 69.</a:t>
            </a:r>
          </a:p>
          <a:p>
            <a:pPr marL="0" indent="0">
              <a:buNone/>
            </a:pPr>
            <a:r>
              <a:rPr lang="fr-FR" dirty="0"/>
              <a:t>Panama, 15</a:t>
            </a:r>
            <a:r>
              <a:rPr lang="fr-FR" baseline="30000" dirty="0"/>
              <a:t>ème</a:t>
            </a:r>
            <a:r>
              <a:rPr lang="fr-FR" dirty="0"/>
              <a:t> avec un score d’opacité de 78;</a:t>
            </a:r>
          </a:p>
          <a:p>
            <a:pPr marL="0" indent="0">
              <a:buNone/>
            </a:pPr>
            <a:r>
              <a:rPr lang="fr-FR" dirty="0"/>
              <a:t>France, 21</a:t>
            </a:r>
            <a:r>
              <a:rPr lang="fr-FR" baseline="30000" dirty="0"/>
              <a:t>ème</a:t>
            </a:r>
            <a:r>
              <a:rPr lang="fr-FR" dirty="0"/>
              <a:t> avec un score d’opacité de 52;</a:t>
            </a:r>
          </a:p>
          <a:p>
            <a:pPr marL="0" indent="0">
              <a:buNone/>
            </a:pPr>
            <a:r>
              <a:rPr lang="fr-FR" dirty="0"/>
              <a:t>Egypte, 41</a:t>
            </a:r>
            <a:r>
              <a:rPr lang="fr-FR" baseline="30000" dirty="0"/>
              <a:t>ème</a:t>
            </a:r>
            <a:r>
              <a:rPr lang="fr-FR" dirty="0"/>
              <a:t> avec un score d’opacité de 70;</a:t>
            </a:r>
          </a:p>
          <a:p>
            <a:pPr marL="0" indent="0">
              <a:buNone/>
            </a:pPr>
            <a:r>
              <a:rPr lang="fr-FR" dirty="0"/>
              <a:t>Nigéria, 42</a:t>
            </a:r>
            <a:r>
              <a:rPr lang="fr-FR" baseline="30000" dirty="0"/>
              <a:t>ème</a:t>
            </a:r>
            <a:r>
              <a:rPr lang="fr-FR" dirty="0"/>
              <a:t> avec un score d’opacité de 63;</a:t>
            </a:r>
          </a:p>
          <a:p>
            <a:pPr marL="0" indent="0">
              <a:buNone/>
            </a:pPr>
            <a:r>
              <a:rPr lang="fr-FR" dirty="0"/>
              <a:t>Kenya, 45</a:t>
            </a:r>
            <a:r>
              <a:rPr lang="fr-FR" baseline="30000" dirty="0"/>
              <a:t>ème</a:t>
            </a:r>
            <a:r>
              <a:rPr lang="fr-FR" dirty="0"/>
              <a:t> avec un score d’opacité de 64;</a:t>
            </a:r>
          </a:p>
          <a:p>
            <a:pPr marL="0" indent="0">
              <a:buNone/>
            </a:pPr>
            <a:r>
              <a:rPr lang="fr-FR" dirty="0"/>
              <a:t>Angola, 46</a:t>
            </a:r>
            <a:r>
              <a:rPr lang="fr-FR" baseline="30000" dirty="0"/>
              <a:t>ème</a:t>
            </a:r>
            <a:r>
              <a:rPr lang="fr-FR" dirty="0"/>
              <a:t> avec un score d’opacité de 75;</a:t>
            </a:r>
          </a:p>
          <a:p>
            <a:pPr marL="0" indent="0">
              <a:buNone/>
            </a:pPr>
            <a:r>
              <a:rPr lang="fr-FR" dirty="0"/>
              <a:t>Afrique du Sud, 48</a:t>
            </a:r>
            <a:r>
              <a:rPr lang="fr-FR" baseline="30000" dirty="0"/>
              <a:t>ème</a:t>
            </a:r>
            <a:r>
              <a:rPr lang="fr-FR" dirty="0"/>
              <a:t> avec un score d’opacité de 62;</a:t>
            </a:r>
          </a:p>
          <a:p>
            <a:pPr marL="0" indent="0">
              <a:buNone/>
            </a:pPr>
            <a:r>
              <a:rPr lang="fr-FR" dirty="0"/>
              <a:t>Montserrat, 141</a:t>
            </a:r>
            <a:r>
              <a:rPr lang="fr-FR" baseline="30000" dirty="0"/>
              <a:t>ème</a:t>
            </a:r>
            <a:r>
              <a:rPr lang="fr-FR" dirty="0"/>
              <a:t> avec un score d’opacité de 71 (dernier).</a:t>
            </a:r>
          </a:p>
        </p:txBody>
      </p:sp>
    </p:spTree>
    <p:extLst>
      <p:ext uri="{BB962C8B-B14F-4D97-AF65-F5344CB8AC3E}">
        <p14:creationId xmlns:p14="http://schemas.microsoft.com/office/powerpoint/2010/main" val="41585398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678B6-7074-41C9-4704-6C571042182E}"/>
              </a:ext>
            </a:extLst>
          </p:cNvPr>
          <p:cNvSpPr>
            <a:spLocks noGrp="1"/>
          </p:cNvSpPr>
          <p:nvPr>
            <p:ph type="title"/>
          </p:nvPr>
        </p:nvSpPr>
        <p:spPr/>
        <p:txBody>
          <a:bodyPr/>
          <a:lstStyle/>
          <a:p>
            <a:pPr algn="ctr"/>
            <a:r>
              <a:rPr lang="fr-FR" dirty="0"/>
              <a:t>ISF</a:t>
            </a:r>
          </a:p>
        </p:txBody>
      </p:sp>
      <p:pic>
        <p:nvPicPr>
          <p:cNvPr id="4" name="Espace réservé du contenu 3" descr="Indice du Secret Financier">
            <a:extLst>
              <a:ext uri="{FF2B5EF4-FFF2-40B4-BE49-F238E27FC236}">
                <a16:creationId xmlns:a16="http://schemas.microsoft.com/office/drawing/2014/main" id="{5C65E7B1-D6B6-E1B8-5A35-831239C6EA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727" y="1601788"/>
            <a:ext cx="6488834" cy="4525962"/>
          </a:xfrm>
          <a:prstGeom prst="rect">
            <a:avLst/>
          </a:prstGeom>
          <a:noFill/>
          <a:ln>
            <a:noFill/>
          </a:ln>
        </p:spPr>
      </p:pic>
    </p:spTree>
    <p:extLst>
      <p:ext uri="{BB962C8B-B14F-4D97-AF65-F5344CB8AC3E}">
        <p14:creationId xmlns:p14="http://schemas.microsoft.com/office/powerpoint/2010/main" val="4102936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19164-5FD1-2444-C2D3-73DC6BDE7F41}"/>
              </a:ext>
            </a:extLst>
          </p:cNvPr>
          <p:cNvSpPr>
            <a:spLocks noGrp="1"/>
          </p:cNvSpPr>
          <p:nvPr>
            <p:ph type="title"/>
          </p:nvPr>
        </p:nvSpPr>
        <p:spPr/>
        <p:txBody>
          <a:bodyPr/>
          <a:lstStyle/>
          <a:p>
            <a:pPr algn="ctr"/>
            <a:br>
              <a:rPr lang="fr-FR" b="1" dirty="0"/>
            </a:br>
            <a:r>
              <a:rPr lang="fr-FR" b="1" dirty="0"/>
              <a:t>La transparence est nécessaire, mais elle n’est pas suffisante </a:t>
            </a:r>
            <a:br>
              <a:rPr lang="fr-FR" dirty="0"/>
            </a:br>
            <a:endParaRPr lang="fr-FR" dirty="0"/>
          </a:p>
        </p:txBody>
      </p:sp>
      <p:sp>
        <p:nvSpPr>
          <p:cNvPr id="3" name="Espace réservé du contenu 2">
            <a:extLst>
              <a:ext uri="{FF2B5EF4-FFF2-40B4-BE49-F238E27FC236}">
                <a16:creationId xmlns:a16="http://schemas.microsoft.com/office/drawing/2014/main" id="{DE456D1C-C990-68E2-CA8E-D802C7565AFD}"/>
              </a:ext>
            </a:extLst>
          </p:cNvPr>
          <p:cNvSpPr>
            <a:spLocks noGrp="1"/>
          </p:cNvSpPr>
          <p:nvPr>
            <p:ph idx="1"/>
          </p:nvPr>
        </p:nvSpPr>
        <p:spPr/>
        <p:txBody>
          <a:bodyPr>
            <a:normAutofit fontScale="77500" lnSpcReduction="20000"/>
          </a:bodyPr>
          <a:lstStyle/>
          <a:p>
            <a:pPr marL="0" indent="0" algn="just">
              <a:buNone/>
            </a:pPr>
            <a:r>
              <a:rPr lang="fr-FR" dirty="0"/>
              <a:t>Ces avancées demeurent toutefois limitées face à l’objectif de réduire les abus fiscaux dans les industries extractives. Déjà le standard de l’ITIE, ne concernera que les contrats qui ont été signés après le 1</a:t>
            </a:r>
            <a:r>
              <a:rPr lang="fr-FR" baseline="30000" dirty="0"/>
              <a:t>er</a:t>
            </a:r>
            <a:r>
              <a:rPr lang="fr-FR" dirty="0"/>
              <a:t> janvier 2021. En Afrique, l’essentiel des contrats d’exploitation datent parfois d’il y a plus de 30 ans. Comme on a pu le voir avec l’indice d’opacité financière, de nombreux pays s’engagent en adoptant des lois favorables à la publication des contrats extractifs. Mais dans la pratique ils sont nombreux à ne rien publier du tout, ou à ne publier que partiellement les contrats concernés. On constate aussi, qu’une fois les contrats publiés, les autres éléments essentiels comme les mises à jour sur les bénéficiaires effectifs, les annexes aux contrats, la gestion environnementale, le financement de l’exploitation du projet, la gestion de la sous-traitance et d’autres informations ne sont pas toujours rendus publiques. </a:t>
            </a:r>
          </a:p>
          <a:p>
            <a:endParaRPr lang="fr-FR" dirty="0"/>
          </a:p>
        </p:txBody>
      </p:sp>
    </p:spTree>
    <p:extLst>
      <p:ext uri="{BB962C8B-B14F-4D97-AF65-F5344CB8AC3E}">
        <p14:creationId xmlns:p14="http://schemas.microsoft.com/office/powerpoint/2010/main" val="9911547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C935F-130D-7244-AED6-90A939EE3CA3}"/>
              </a:ext>
            </a:extLst>
          </p:cNvPr>
          <p:cNvSpPr>
            <a:spLocks noGrp="1"/>
          </p:cNvSpPr>
          <p:nvPr>
            <p:ph type="title"/>
          </p:nvPr>
        </p:nvSpPr>
        <p:spPr/>
        <p:txBody>
          <a:bodyPr/>
          <a:lstStyle/>
          <a:p>
            <a:pPr algn="just"/>
            <a:r>
              <a:rPr lang="fr-FR" sz="2400" b="1" dirty="0"/>
              <a:t>L’opacité est savamment organisée à des fins de prédation et de pillage des ressources naturelles africaines et repose sur des arguments structurels:</a:t>
            </a:r>
          </a:p>
        </p:txBody>
      </p:sp>
      <p:sp>
        <p:nvSpPr>
          <p:cNvPr id="3" name="Espace réservé du contenu 2">
            <a:extLst>
              <a:ext uri="{FF2B5EF4-FFF2-40B4-BE49-F238E27FC236}">
                <a16:creationId xmlns:a16="http://schemas.microsoft.com/office/drawing/2014/main" id="{B2EBA18A-ABE4-DEFC-02C3-5626EBCD18C4}"/>
              </a:ext>
            </a:extLst>
          </p:cNvPr>
          <p:cNvSpPr>
            <a:spLocks noGrp="1"/>
          </p:cNvSpPr>
          <p:nvPr>
            <p:ph idx="1"/>
          </p:nvPr>
        </p:nvSpPr>
        <p:spPr/>
        <p:txBody>
          <a:bodyPr>
            <a:normAutofit fontScale="55000" lnSpcReduction="20000"/>
          </a:bodyPr>
          <a:lstStyle/>
          <a:p>
            <a:pPr algn="just"/>
            <a:r>
              <a:rPr lang="fr-FR" dirty="0"/>
              <a:t>le manque de connaissances et de compétences et des technologiques géologiques;</a:t>
            </a:r>
          </a:p>
          <a:p>
            <a:pPr algn="just"/>
            <a:r>
              <a:rPr lang="fr-FR" dirty="0"/>
              <a:t>la faiblesse des institutions étatiques, y compris juridictionnelles et ISC;</a:t>
            </a:r>
          </a:p>
          <a:p>
            <a:pPr algn="just"/>
            <a:r>
              <a:rPr lang="fr-FR" dirty="0"/>
              <a:t>la mauvaise  gouvernance minière et la corruption généralisée;</a:t>
            </a:r>
          </a:p>
          <a:p>
            <a:pPr algn="just"/>
            <a:r>
              <a:rPr lang="fr-FR" dirty="0"/>
              <a:t>Le manque de volonté politique et l’incapacité des autorités politiques,</a:t>
            </a:r>
          </a:p>
          <a:p>
            <a:pPr algn="just"/>
            <a:r>
              <a:rPr lang="fr-FR" dirty="0"/>
              <a:t>la complexité et le caractère technique des contrats;</a:t>
            </a:r>
          </a:p>
          <a:p>
            <a:pPr algn="just"/>
            <a:r>
              <a:rPr lang="fr-FR" dirty="0"/>
              <a:t>la captation de l’Etat;</a:t>
            </a:r>
          </a:p>
          <a:p>
            <a:pPr algn="just"/>
            <a:r>
              <a:rPr lang="fr-FR" dirty="0"/>
              <a:t>le non-respect des droits humains;</a:t>
            </a:r>
          </a:p>
          <a:p>
            <a:pPr algn="just"/>
            <a:r>
              <a:rPr lang="fr-FR" dirty="0"/>
              <a:t>l’analphabétisme et l’</a:t>
            </a:r>
            <a:r>
              <a:rPr lang="fr-FR" dirty="0" err="1"/>
              <a:t>illétrisme</a:t>
            </a:r>
            <a:r>
              <a:rPr lang="fr-FR" dirty="0"/>
              <a:t>,</a:t>
            </a:r>
          </a:p>
          <a:p>
            <a:pPr algn="just"/>
            <a:r>
              <a:rPr lang="fr-FR" dirty="0"/>
              <a:t>les procédures lourdes et complexes, bureaucratie excessive;</a:t>
            </a:r>
          </a:p>
          <a:p>
            <a:pPr algn="just"/>
            <a:r>
              <a:rPr lang="fr-FR" dirty="0"/>
              <a:t>le greenwashing et l’obsolescence programmée,</a:t>
            </a:r>
          </a:p>
          <a:p>
            <a:pPr algn="just"/>
            <a:r>
              <a:rPr lang="fr-FR" dirty="0"/>
              <a:t>un goût du secret trop prononcé peut donc nuire à la qualité du processus décisionnel et empêcher les citoyens de constater les abus dont les pouvoirs publics peuvent être responsables (</a:t>
            </a:r>
            <a:r>
              <a:rPr lang="fr-FR" i="1" dirty="0"/>
              <a:t>attention aux informations classifiées</a:t>
            </a:r>
            <a:r>
              <a:rPr lang="fr-FR" dirty="0"/>
              <a:t>).</a:t>
            </a:r>
          </a:p>
          <a:p>
            <a:pPr algn="just"/>
            <a:r>
              <a:rPr lang="fr-FR" dirty="0"/>
              <a:t>la classification peut être source d’opacité;</a:t>
            </a:r>
          </a:p>
        </p:txBody>
      </p:sp>
    </p:spTree>
    <p:extLst>
      <p:ext uri="{BB962C8B-B14F-4D97-AF65-F5344CB8AC3E}">
        <p14:creationId xmlns:p14="http://schemas.microsoft.com/office/powerpoint/2010/main" val="5855491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DC485-3E2B-8374-5C58-5A36FF96530B}"/>
              </a:ext>
            </a:extLst>
          </p:cNvPr>
          <p:cNvSpPr>
            <a:spLocks noGrp="1"/>
          </p:cNvSpPr>
          <p:nvPr>
            <p:ph type="title"/>
          </p:nvPr>
        </p:nvSpPr>
        <p:spPr/>
        <p:txBody>
          <a:bodyPr/>
          <a:lstStyle/>
          <a:p>
            <a:pPr algn="ctr"/>
            <a:r>
              <a:rPr lang="fr-FR" b="1" dirty="0"/>
              <a:t>Le scandale Volkswagen</a:t>
            </a:r>
          </a:p>
        </p:txBody>
      </p:sp>
      <p:sp>
        <p:nvSpPr>
          <p:cNvPr id="3" name="Espace réservé du contenu 2">
            <a:extLst>
              <a:ext uri="{FF2B5EF4-FFF2-40B4-BE49-F238E27FC236}">
                <a16:creationId xmlns:a16="http://schemas.microsoft.com/office/drawing/2014/main" id="{F95C549A-280D-B210-2F97-6B74FD974CF7}"/>
              </a:ext>
            </a:extLst>
          </p:cNvPr>
          <p:cNvSpPr>
            <a:spLocks noGrp="1"/>
          </p:cNvSpPr>
          <p:nvPr>
            <p:ph idx="1"/>
          </p:nvPr>
        </p:nvSpPr>
        <p:spPr/>
        <p:txBody>
          <a:bodyPr>
            <a:normAutofit fontScale="92500" lnSpcReduction="20000"/>
          </a:bodyPr>
          <a:lstStyle/>
          <a:p>
            <a:pPr marL="0" indent="0" algn="just">
              <a:buNone/>
            </a:pPr>
            <a:r>
              <a:rPr lang="fr-FR" dirty="0"/>
              <a:t>L’affaire Volkswagen est un scandale industriel lié à l’utilisation par le groupe, de 2009 à 2015, de différentes techniques visant à réduire frauduleusement le taux d’émissions polluantes (de Nox et de CO2) de certains de ses moteurs diesel et essence lors des tests d’homologation. Selon </a:t>
            </a:r>
            <a:r>
              <a:rPr lang="fr-FR"/>
              <a:t>le groupe, </a:t>
            </a:r>
            <a:r>
              <a:rPr lang="fr-FR" dirty="0"/>
              <a:t>plus de 11 millions de véhicules de ses marques Volkswagen, Audi, Seat, </a:t>
            </a:r>
            <a:r>
              <a:rPr lang="fr-FR" dirty="0" err="1"/>
              <a:t>Shoda</a:t>
            </a:r>
            <a:r>
              <a:rPr lang="fr-FR" dirty="0"/>
              <a:t> et Porsche sont concernés à travers le monde. L’affaire, sans équivalent dans l’histoire mondiale de l’automobile, est révélée en septembre 2015 par l’Agence américaine de protection de l’environnement (EPA) et a entraîné la démission du Président directoire du groupe Martin </a:t>
            </a:r>
            <a:r>
              <a:rPr lang="fr-FR" dirty="0" err="1"/>
              <a:t>Winterkorn</a:t>
            </a:r>
            <a:r>
              <a:rPr lang="fr-FR" dirty="0"/>
              <a:t>. La tricherie est grossière et délibérée.</a:t>
            </a:r>
          </a:p>
        </p:txBody>
      </p:sp>
    </p:spTree>
    <p:extLst>
      <p:ext uri="{BB962C8B-B14F-4D97-AF65-F5344CB8AC3E}">
        <p14:creationId xmlns:p14="http://schemas.microsoft.com/office/powerpoint/2010/main" val="12861389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971C7-C87C-91E3-38F2-0E58690C0E15}"/>
              </a:ext>
            </a:extLst>
          </p:cNvPr>
          <p:cNvSpPr>
            <a:spLocks noGrp="1"/>
          </p:cNvSpPr>
          <p:nvPr>
            <p:ph type="title"/>
          </p:nvPr>
        </p:nvSpPr>
        <p:spPr/>
        <p:txBody>
          <a:bodyPr/>
          <a:lstStyle/>
          <a:p>
            <a:pPr algn="ctr"/>
            <a:r>
              <a:rPr lang="fr-FR" b="1" dirty="0"/>
              <a:t>Mythes et réalités sur la transparence des contrats</a:t>
            </a:r>
            <a:endParaRPr lang="fr-FR" dirty="0"/>
          </a:p>
        </p:txBody>
      </p:sp>
      <p:graphicFrame>
        <p:nvGraphicFramePr>
          <p:cNvPr id="4" name="Espace réservé du contenu 3">
            <a:extLst>
              <a:ext uri="{FF2B5EF4-FFF2-40B4-BE49-F238E27FC236}">
                <a16:creationId xmlns:a16="http://schemas.microsoft.com/office/drawing/2014/main" id="{5A342AF7-8390-A327-0A3B-16117813B5D0}"/>
              </a:ext>
            </a:extLst>
          </p:cNvPr>
          <p:cNvGraphicFramePr>
            <a:graphicFrameLocks noGrp="1"/>
          </p:cNvGraphicFramePr>
          <p:nvPr>
            <p:ph idx="1"/>
            <p:extLst>
              <p:ext uri="{D42A27DB-BD31-4B8C-83A1-F6EECF244321}">
                <p14:modId xmlns:p14="http://schemas.microsoft.com/office/powerpoint/2010/main" val="2532593854"/>
              </p:ext>
            </p:extLst>
          </p:nvPr>
        </p:nvGraphicFramePr>
        <p:xfrm>
          <a:off x="1974272" y="1408616"/>
          <a:ext cx="7720446" cy="4853033"/>
        </p:xfrm>
        <a:graphic>
          <a:graphicData uri="http://schemas.openxmlformats.org/drawingml/2006/table">
            <a:tbl>
              <a:tblPr firstRow="1" firstCol="1" bandRow="1">
                <a:tableStyleId>{5C22544A-7EE6-4342-B048-85BDC9FD1C3A}</a:tableStyleId>
              </a:tblPr>
              <a:tblGrid>
                <a:gridCol w="3860223">
                  <a:extLst>
                    <a:ext uri="{9D8B030D-6E8A-4147-A177-3AD203B41FA5}">
                      <a16:colId xmlns:a16="http://schemas.microsoft.com/office/drawing/2014/main" val="2379947868"/>
                    </a:ext>
                  </a:extLst>
                </a:gridCol>
                <a:gridCol w="3860223">
                  <a:extLst>
                    <a:ext uri="{9D8B030D-6E8A-4147-A177-3AD203B41FA5}">
                      <a16:colId xmlns:a16="http://schemas.microsoft.com/office/drawing/2014/main" val="1087748808"/>
                    </a:ext>
                  </a:extLst>
                </a:gridCol>
              </a:tblGrid>
              <a:tr h="79581">
                <a:tc>
                  <a:txBody>
                    <a:bodyPr/>
                    <a:lstStyle/>
                    <a:p>
                      <a:pPr algn="just">
                        <a:lnSpc>
                          <a:spcPct val="115000"/>
                        </a:lnSpc>
                        <a:spcAft>
                          <a:spcPts val="800"/>
                        </a:spcAft>
                        <a:buNone/>
                      </a:pPr>
                      <a:r>
                        <a:rPr lang="fr-FR" sz="500" kern="100">
                          <a:effectLst/>
                        </a:rPr>
                        <a:t>Mythes</a:t>
                      </a:r>
                      <a:endParaRPr lang="fr-FR" sz="6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500" kern="100">
                          <a:effectLst/>
                        </a:rPr>
                        <a:t>Réalités</a:t>
                      </a:r>
                      <a:endParaRPr lang="fr-FR" sz="6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3039987466"/>
                  </a:ext>
                </a:extLst>
              </a:tr>
              <a:tr h="588406">
                <a:tc>
                  <a:txBody>
                    <a:bodyPr/>
                    <a:lstStyle/>
                    <a:p>
                      <a:pPr algn="just">
                        <a:lnSpc>
                          <a:spcPct val="115000"/>
                        </a:lnSpc>
                        <a:spcAft>
                          <a:spcPts val="800"/>
                        </a:spcAft>
                        <a:buNone/>
                      </a:pPr>
                      <a:r>
                        <a:rPr lang="fr-FR" sz="900" kern="100" dirty="0">
                          <a:effectLst/>
                        </a:rPr>
                        <a:t>Les contrats sont trop techniques et complexes pour être compris du grand public.</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900" kern="100">
                          <a:effectLst/>
                        </a:rPr>
                        <a:t>S’il est vrai que les contrats dans le secteur extractif ne sont pas toujours faciles à interpréter, les organisations de la société civile, les initiatives promouvant la reddition de comptes et les médias peuvent jouer un rôle intermédiaire, en analyser les termes et les expliquer.</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1085788835"/>
                  </a:ext>
                </a:extLst>
              </a:tr>
              <a:tr h="1061588">
                <a:tc>
                  <a:txBody>
                    <a:bodyPr/>
                    <a:lstStyle/>
                    <a:p>
                      <a:pPr algn="just">
                        <a:lnSpc>
                          <a:spcPct val="115000"/>
                        </a:lnSpc>
                        <a:spcAft>
                          <a:spcPts val="800"/>
                        </a:spcAft>
                        <a:buNone/>
                      </a:pPr>
                      <a:r>
                        <a:rPr lang="fr-FR" sz="900" kern="100" dirty="0">
                          <a:effectLst/>
                        </a:rPr>
                        <a:t>Les contrats ne peuvent pas être divulgués parce qu’ils contiennent des informations commerciales sensibles qui pourraient nuire à la concurrence.</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900" kern="100">
                          <a:effectLst/>
                        </a:rPr>
                        <a:t>Des études montrent que les contrats contiennent rarement des informations de nature commerciale qui soient sensibles.</a:t>
                      </a:r>
                    </a:p>
                    <a:p>
                      <a:pPr algn="just">
                        <a:lnSpc>
                          <a:spcPct val="115000"/>
                        </a:lnSpc>
                        <a:spcAft>
                          <a:spcPts val="800"/>
                        </a:spcAft>
                        <a:buNone/>
                      </a:pPr>
                      <a:r>
                        <a:rPr lang="fr-FR" sz="900" kern="100">
                          <a:effectLst/>
                        </a:rPr>
                        <a:t>En outre, il n’existe pas de consensus universel sur ce qu’est une information sensible du point de vue commercial. La position de grandes entreprises comme Rio Tinto et Total est que les questions juridiques et commerciales peuvent être ouvertement abordées lorsque les gouvernements hôtes décident de publier les contrats.</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362001135"/>
                  </a:ext>
                </a:extLst>
              </a:tr>
              <a:tr h="1351643">
                <a:tc>
                  <a:txBody>
                    <a:bodyPr/>
                    <a:lstStyle/>
                    <a:p>
                      <a:pPr algn="just">
                        <a:lnSpc>
                          <a:spcPct val="115000"/>
                        </a:lnSpc>
                        <a:spcAft>
                          <a:spcPts val="800"/>
                        </a:spcAft>
                        <a:buNone/>
                      </a:pPr>
                      <a:r>
                        <a:rPr lang="fr-FR" sz="900" kern="100" dirty="0">
                          <a:effectLst/>
                        </a:rPr>
                        <a:t>La transparence des contrats rend difficile la négociation de bons accords pour les pouvoirs publics.</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900" kern="100" dirty="0">
                          <a:effectLst/>
                        </a:rPr>
                        <a:t>L’œil du public et des spécialistes commerciaux est une arme qui ne peut qu’inciter les parties à conclure des ententes durables conduisant à un environnement d’affaires plus stable. Lorsqu’ils peuvent avoir accès à des contrats conclus ailleurs — autres que les leurs —, les fonctionnaires gouvernementaux acquièrent des connaissances utiles et donc une position leur permettant de négocier de bons accords. La publication des clauses contractuelles affaiblit le risque de négociation de contrats s’écartant des lois et règlements applicables, notamment en matière fiscale.</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944093878"/>
                  </a:ext>
                </a:extLst>
              </a:tr>
              <a:tr h="588406">
                <a:tc>
                  <a:txBody>
                    <a:bodyPr/>
                    <a:lstStyle/>
                    <a:p>
                      <a:pPr algn="just">
                        <a:lnSpc>
                          <a:spcPct val="115000"/>
                        </a:lnSpc>
                        <a:spcAft>
                          <a:spcPts val="800"/>
                        </a:spcAft>
                        <a:buNone/>
                      </a:pPr>
                      <a:r>
                        <a:rPr lang="fr-FR" sz="900" kern="100">
                          <a:effectLst/>
                        </a:rPr>
                        <a:t>Les contrats contiennent des clauses de confidentialité qui sont incontournables et ne peuvent être ignorées.</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900" kern="100" dirty="0">
                          <a:effectLst/>
                        </a:rPr>
                        <a:t>Selon un rapport de 2009 sur les contrats pétroliers, gaziers et miniers, la plupart des clauses de confidentialité ne font pas même référence aux contrats. L’une des solutions possibles est de demander aux parties cocontractantes de renoncer à l’obligation de confidentialité.</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1808830539"/>
                  </a:ext>
                </a:extLst>
              </a:tr>
              <a:tr h="856338">
                <a:tc>
                  <a:txBody>
                    <a:bodyPr/>
                    <a:lstStyle/>
                    <a:p>
                      <a:pPr algn="just">
                        <a:lnSpc>
                          <a:spcPct val="115000"/>
                        </a:lnSpc>
                        <a:spcAft>
                          <a:spcPts val="800"/>
                        </a:spcAft>
                        <a:buNone/>
                      </a:pPr>
                      <a:r>
                        <a:rPr lang="fr-FR" sz="900" kern="100">
                          <a:effectLst/>
                        </a:rPr>
                        <a:t>Les régimes applicables aux licences n’exigent pas la divulgation des contrats.</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tc>
                  <a:txBody>
                    <a:bodyPr/>
                    <a:lstStyle/>
                    <a:p>
                      <a:pPr algn="just">
                        <a:lnSpc>
                          <a:spcPct val="115000"/>
                        </a:lnSpc>
                        <a:spcAft>
                          <a:spcPts val="800"/>
                        </a:spcAft>
                        <a:buNone/>
                      </a:pPr>
                      <a:r>
                        <a:rPr lang="fr-FR" sz="900" kern="100" dirty="0">
                          <a:effectLst/>
                        </a:rPr>
                        <a:t>Certaines licences peuvent comporter des conditions spécifiques au projet qui peuvent varier d’un contrat à un autre. La Norme</a:t>
                      </a:r>
                    </a:p>
                    <a:p>
                      <a:pPr algn="just">
                        <a:lnSpc>
                          <a:spcPct val="115000"/>
                        </a:lnSpc>
                        <a:spcAft>
                          <a:spcPts val="800"/>
                        </a:spcAft>
                        <a:buNone/>
                      </a:pPr>
                      <a:r>
                        <a:rPr lang="fr-FR" sz="900" kern="100" dirty="0">
                          <a:effectLst/>
                        </a:rPr>
                        <a:t>ITIE s’applique de la même manière aux régimes de licence.</a:t>
                      </a:r>
                    </a:p>
                    <a:p>
                      <a:pPr algn="just">
                        <a:lnSpc>
                          <a:spcPct val="115000"/>
                        </a:lnSpc>
                        <a:spcAft>
                          <a:spcPts val="800"/>
                        </a:spcAft>
                        <a:buNone/>
                      </a:pPr>
                      <a:r>
                        <a:rPr lang="fr-FR" sz="900" kern="100" dirty="0">
                          <a:effectLst/>
                        </a:rPr>
                        <a:t>Il incombe au pays de justifier qu’il n’est pas dérogé aux dispositions contractuelles standard</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33184" marR="33184" marT="0" marB="0"/>
                </a:tc>
                <a:extLst>
                  <a:ext uri="{0D108BD9-81ED-4DB2-BD59-A6C34878D82A}">
                    <a16:rowId xmlns:a16="http://schemas.microsoft.com/office/drawing/2014/main" val="3144516526"/>
                  </a:ext>
                </a:extLst>
              </a:tr>
            </a:tbl>
          </a:graphicData>
        </a:graphic>
      </p:graphicFrame>
      <p:sp>
        <p:nvSpPr>
          <p:cNvPr id="5" name="Rectangle 1">
            <a:extLst>
              <a:ext uri="{FF2B5EF4-FFF2-40B4-BE49-F238E27FC236}">
                <a16:creationId xmlns:a16="http://schemas.microsoft.com/office/drawing/2014/main" id="{AF879474-D6FC-5F5A-E66C-35D8E8B8D31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562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1CD0D-7901-7680-CF94-BD2D9DE16450}"/>
              </a:ext>
            </a:extLst>
          </p:cNvPr>
          <p:cNvSpPr>
            <a:spLocks noGrp="1"/>
          </p:cNvSpPr>
          <p:nvPr>
            <p:ph type="title"/>
          </p:nvPr>
        </p:nvSpPr>
        <p:spPr/>
        <p:txBody>
          <a:bodyPr/>
          <a:lstStyle/>
          <a:p>
            <a:r>
              <a:rPr lang="fr-FR" dirty="0"/>
              <a:t>    Article 55 de la Charte des Nations Unies</a:t>
            </a:r>
            <a:br>
              <a:rPr lang="fr-FR" dirty="0"/>
            </a:br>
            <a:endParaRPr lang="fr-FR" dirty="0"/>
          </a:p>
        </p:txBody>
      </p:sp>
      <p:sp>
        <p:nvSpPr>
          <p:cNvPr id="3" name="Espace réservé du contenu 2">
            <a:extLst>
              <a:ext uri="{FF2B5EF4-FFF2-40B4-BE49-F238E27FC236}">
                <a16:creationId xmlns:a16="http://schemas.microsoft.com/office/drawing/2014/main" id="{7789D26B-89B2-E149-70EE-6C1CE29C78B8}"/>
              </a:ext>
            </a:extLst>
          </p:cNvPr>
          <p:cNvSpPr>
            <a:spLocks noGrp="1"/>
          </p:cNvSpPr>
          <p:nvPr>
            <p:ph idx="1"/>
          </p:nvPr>
        </p:nvSpPr>
        <p:spPr/>
        <p:txBody>
          <a:bodyPr>
            <a:normAutofit fontScale="77500" lnSpcReduction="20000"/>
          </a:bodyPr>
          <a:lstStyle/>
          <a:p>
            <a:pPr marL="0" indent="0" algn="just">
              <a:buNone/>
            </a:pPr>
            <a:r>
              <a:rPr lang="fr-FR" dirty="0"/>
              <a:t>En vue de créer les conditions de stabilité et de bien-être nécessaires pour assurer entre les nations des relations pacifiques et amicales fondées sur le respect du principe de l'égalité des droits des peuples et de leur droit à disposer d'eux-mêmes, les Nations Unies favoriseront :</a:t>
            </a:r>
          </a:p>
          <a:p>
            <a:pPr marL="0" indent="0" algn="just">
              <a:buNone/>
            </a:pPr>
            <a:r>
              <a:rPr lang="fr-FR" dirty="0"/>
              <a:t>a. le relèvement des niveaux de vie, le plein emploi et des conditions de progrès et de développement dans l'ordre économique et social;</a:t>
            </a:r>
          </a:p>
          <a:p>
            <a:pPr marL="0" indent="0" algn="just">
              <a:buNone/>
            </a:pPr>
            <a:r>
              <a:rPr lang="fr-FR" dirty="0"/>
              <a:t>b. la solution des problèmes internationaux dans les domaines économique, social, de la santé publique et autres problèmes connexes, et la coopération internationale dans les domaines de la culture intellectuelle et de l'éducation;</a:t>
            </a:r>
          </a:p>
          <a:p>
            <a:pPr marL="0" indent="0" algn="just">
              <a:buNone/>
            </a:pPr>
            <a:r>
              <a:rPr lang="fr-FR" dirty="0"/>
              <a:t>c. le respect universel et effectif des droits de l'homme et des libertés fondamentales pour tous, sans distinction de race, de sexe, de langue ou de religion.</a:t>
            </a:r>
          </a:p>
        </p:txBody>
      </p:sp>
    </p:spTree>
    <p:extLst>
      <p:ext uri="{BB962C8B-B14F-4D97-AF65-F5344CB8AC3E}">
        <p14:creationId xmlns:p14="http://schemas.microsoft.com/office/powerpoint/2010/main" val="163322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D34FC-D219-4DAC-9261-825D7BC17585}"/>
              </a:ext>
            </a:extLst>
          </p:cNvPr>
          <p:cNvSpPr>
            <a:spLocks noGrp="1"/>
          </p:cNvSpPr>
          <p:nvPr>
            <p:ph type="title"/>
          </p:nvPr>
        </p:nvSpPr>
        <p:spPr/>
        <p:txBody>
          <a:bodyPr/>
          <a:lstStyle/>
          <a:p>
            <a:pPr algn="ctr"/>
            <a:br>
              <a:rPr lang="fr-FR" sz="2800" b="1" dirty="0"/>
            </a:br>
            <a:r>
              <a:rPr lang="fr-FR" sz="2800" b="1" dirty="0"/>
              <a:t>L’indice d’opacité financière vs</a:t>
            </a:r>
            <a:br>
              <a:rPr lang="fr-FR" sz="2800" b="1" dirty="0"/>
            </a:br>
            <a:r>
              <a:rPr lang="fr-FR" sz="2800" b="1" dirty="0"/>
              <a:t>Indice des paradis fiscaux pour les entreprises</a:t>
            </a:r>
            <a:br>
              <a:rPr lang="fr-FR" sz="2800" b="1" dirty="0"/>
            </a:br>
            <a:endParaRPr lang="fr-FR" sz="2800" dirty="0"/>
          </a:p>
        </p:txBody>
      </p:sp>
      <p:sp>
        <p:nvSpPr>
          <p:cNvPr id="3" name="Espace réservé du contenu 2">
            <a:extLst>
              <a:ext uri="{FF2B5EF4-FFF2-40B4-BE49-F238E27FC236}">
                <a16:creationId xmlns:a16="http://schemas.microsoft.com/office/drawing/2014/main" id="{7719C6E0-D1F1-78A4-A6E0-08BC433DB36D}"/>
              </a:ext>
            </a:extLst>
          </p:cNvPr>
          <p:cNvSpPr>
            <a:spLocks noGrp="1"/>
          </p:cNvSpPr>
          <p:nvPr>
            <p:ph idx="1"/>
          </p:nvPr>
        </p:nvSpPr>
        <p:spPr/>
        <p:txBody>
          <a:bodyPr>
            <a:normAutofit fontScale="70000" lnSpcReduction="20000"/>
          </a:bodyPr>
          <a:lstStyle/>
          <a:p>
            <a:pPr marL="0" indent="0" algn="just">
              <a:buNone/>
            </a:pPr>
            <a:r>
              <a:rPr lang="fr-FR" dirty="0"/>
              <a:t>Les deux tiers des abus fiscaux commis chaque année au niveau mondial sont généralement le fait de sociétés multinationales qui transfèrent leurs bénéfices à l’étranger. Le reste est le fait de particuliers qui cachent leurs finances à l’étranger. </a:t>
            </a:r>
            <a:r>
              <a:rPr lang="fr-FR" i="1" dirty="0" err="1"/>
              <a:t>Tax</a:t>
            </a:r>
            <a:r>
              <a:rPr lang="fr-FR" i="1" dirty="0"/>
              <a:t> Justice Network </a:t>
            </a:r>
            <a:r>
              <a:rPr lang="fr-FR" dirty="0"/>
              <a:t>gère deux indices pour surveiller ces deux aspects de l’abus fiscal mondial.</a:t>
            </a:r>
          </a:p>
          <a:p>
            <a:pPr algn="just"/>
            <a:r>
              <a:rPr lang="fr-FR" b="1" cap="all" dirty="0"/>
              <a:t>Juridictions du secret</a:t>
            </a:r>
          </a:p>
          <a:p>
            <a:pPr algn="just"/>
            <a:r>
              <a:rPr lang="fr-FR" b="1" cap="all" dirty="0"/>
              <a:t>Indice de secret financier</a:t>
            </a:r>
          </a:p>
          <a:p>
            <a:pPr algn="just"/>
            <a:r>
              <a:rPr lang="fr-FR" dirty="0"/>
              <a:t>Identifie les pays qui aident le plus les particuliers à dissimuler leurs finances à l'étranger.</a:t>
            </a:r>
          </a:p>
          <a:p>
            <a:pPr algn="just"/>
            <a:r>
              <a:rPr lang="fr-FR" b="1" cap="all" dirty="0"/>
              <a:t>paradis fiscaux pour les entreprises</a:t>
            </a:r>
          </a:p>
          <a:p>
            <a:pPr algn="just"/>
            <a:r>
              <a:rPr lang="fr-FR" b="1" cap="all" dirty="0"/>
              <a:t>Indice des paradis fiscaux pour les entreprises</a:t>
            </a:r>
          </a:p>
          <a:p>
            <a:pPr algn="just"/>
            <a:r>
              <a:rPr lang="fr-FR" dirty="0"/>
              <a:t>Identifie les pays qui aident le plus les multinationales à délocaliser leurs bénéfices.</a:t>
            </a:r>
          </a:p>
          <a:p>
            <a:pPr algn="just"/>
            <a:endParaRPr lang="fr-FR" dirty="0"/>
          </a:p>
          <a:p>
            <a:pPr marL="0" indent="0" algn="just">
              <a:buNone/>
            </a:pPr>
            <a:endParaRPr lang="fr-FR" dirty="0"/>
          </a:p>
          <a:p>
            <a:endParaRPr lang="fr-FR" dirty="0"/>
          </a:p>
        </p:txBody>
      </p:sp>
    </p:spTree>
    <p:extLst>
      <p:ext uri="{BB962C8B-B14F-4D97-AF65-F5344CB8AC3E}">
        <p14:creationId xmlns:p14="http://schemas.microsoft.com/office/powerpoint/2010/main" val="35909730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029CD-B414-CB8D-D327-8A4ACFDD0E82}"/>
              </a:ext>
            </a:extLst>
          </p:cNvPr>
          <p:cNvSpPr>
            <a:spLocks noGrp="1"/>
          </p:cNvSpPr>
          <p:nvPr>
            <p:ph type="title"/>
          </p:nvPr>
        </p:nvSpPr>
        <p:spPr/>
        <p:txBody>
          <a:bodyPr/>
          <a:lstStyle/>
          <a:p>
            <a:r>
              <a:rPr lang="fr-FR" b="1" dirty="0"/>
              <a:t>L'indice des paradis fiscaux pour les entreprises</a:t>
            </a:r>
          </a:p>
        </p:txBody>
      </p:sp>
      <p:sp>
        <p:nvSpPr>
          <p:cNvPr id="3" name="Espace réservé du contenu 2">
            <a:extLst>
              <a:ext uri="{FF2B5EF4-FFF2-40B4-BE49-F238E27FC236}">
                <a16:creationId xmlns:a16="http://schemas.microsoft.com/office/drawing/2014/main" id="{FD10D501-9D69-5EBE-F607-5943B91FCE46}"/>
              </a:ext>
            </a:extLst>
          </p:cNvPr>
          <p:cNvSpPr>
            <a:spLocks noGrp="1"/>
          </p:cNvSpPr>
          <p:nvPr>
            <p:ph idx="1"/>
          </p:nvPr>
        </p:nvSpPr>
        <p:spPr/>
        <p:txBody>
          <a:bodyPr>
            <a:normAutofit fontScale="85000" lnSpcReduction="20000"/>
          </a:bodyPr>
          <a:lstStyle/>
          <a:p>
            <a:pPr marL="0" indent="0" algn="just">
              <a:buNone/>
            </a:pPr>
            <a:r>
              <a:rPr lang="fr-FR" dirty="0"/>
              <a:t>L'indice des paradis fiscaux pour les entreprises est un classement des pays qui aident le plus les multinationales à ne pas payer l'impôt sur les sociétés. L'indice évalue la marge de manœuvre laissée par les lois et réglementations d'un pays en matière d'abus de l'impôt sur les sociétés - c'est le "Score de Paradis Fiscaux" du pays. L'indice surveille également la quantité d'activités financières des sociétés multinationales qui entrent et sortent du pays - c'est le "poids à l'échelle mondiale" du pays. Ces deux facteurs sont ensuite combinés pour déterminer l'importance du rôle joué par le pays dans la facilitation de l'abus de l'impôt sur les sociétés au niveau mondial - c'est la "valeur du CTHI" du pays et c'est sur cette base que le pays est classé.</a:t>
            </a:r>
          </a:p>
        </p:txBody>
      </p:sp>
    </p:spTree>
    <p:extLst>
      <p:ext uri="{BB962C8B-B14F-4D97-AF65-F5344CB8AC3E}">
        <p14:creationId xmlns:p14="http://schemas.microsoft.com/office/powerpoint/2010/main" val="28623724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A31F0C-FDC9-BE01-7838-FA7F95829762}"/>
              </a:ext>
            </a:extLst>
          </p:cNvPr>
          <p:cNvSpPr>
            <a:spLocks noGrp="1"/>
          </p:cNvSpPr>
          <p:nvPr>
            <p:ph type="title"/>
          </p:nvPr>
        </p:nvSpPr>
        <p:spPr/>
        <p:txBody>
          <a:bodyPr/>
          <a:lstStyle/>
          <a:p>
            <a:pPr algn="ctr"/>
            <a:r>
              <a:rPr lang="fr-FR" sz="2400" b="1" cap="all" dirty="0"/>
              <a:t>profils des indicateurs</a:t>
            </a:r>
            <a:br>
              <a:rPr lang="fr-FR" sz="2400" b="1" cap="all" dirty="0"/>
            </a:br>
            <a:r>
              <a:rPr lang="fr-FR" sz="2400" b="1" cap="all" dirty="0"/>
              <a:t>les indicateurs du score des paradis fiscaux</a:t>
            </a:r>
            <a:br>
              <a:rPr lang="fr-FR" sz="2400" b="1" cap="all" dirty="0"/>
            </a:br>
            <a:endParaRPr lang="fr-FR" sz="2400" dirty="0"/>
          </a:p>
        </p:txBody>
      </p:sp>
      <p:sp>
        <p:nvSpPr>
          <p:cNvPr id="3" name="Espace réservé du contenu 2">
            <a:extLst>
              <a:ext uri="{FF2B5EF4-FFF2-40B4-BE49-F238E27FC236}">
                <a16:creationId xmlns:a16="http://schemas.microsoft.com/office/drawing/2014/main" id="{90F780F3-D86C-DF20-8463-A6B19CA78DC8}"/>
              </a:ext>
            </a:extLst>
          </p:cNvPr>
          <p:cNvSpPr>
            <a:spLocks noGrp="1"/>
          </p:cNvSpPr>
          <p:nvPr>
            <p:ph idx="1"/>
          </p:nvPr>
        </p:nvSpPr>
        <p:spPr/>
        <p:txBody>
          <a:bodyPr/>
          <a:lstStyle/>
          <a:p>
            <a:pPr marL="0" indent="0" algn="just">
              <a:buNone/>
            </a:pPr>
            <a:r>
              <a:rPr lang="fr-FR" b="1" dirty="0"/>
              <a:t>Indicateur 1:</a:t>
            </a:r>
            <a:r>
              <a:rPr lang="fr-FR" dirty="0"/>
              <a:t> Taux minimal d’imposition des sociétés disponible;</a:t>
            </a:r>
          </a:p>
          <a:p>
            <a:pPr marL="0" indent="0" algn="just">
              <a:buNone/>
            </a:pPr>
            <a:r>
              <a:rPr lang="fr-FR" b="1" dirty="0"/>
              <a:t>Indicateur 2</a:t>
            </a:r>
            <a:r>
              <a:rPr lang="fr-FR" dirty="0"/>
              <a:t>: Traitement des revenus des investissements étrangers (niches fiscales et vides juridiques);</a:t>
            </a:r>
          </a:p>
          <a:p>
            <a:pPr marL="0" indent="0" algn="just">
              <a:buNone/>
            </a:pPr>
            <a:r>
              <a:rPr lang="fr-FR" b="1" dirty="0"/>
              <a:t>Indicateur 3</a:t>
            </a:r>
            <a:r>
              <a:rPr lang="fr-FR" dirty="0"/>
              <a:t>: Exploitation des déficits (niches fiscales et vides juridiques).</a:t>
            </a:r>
          </a:p>
          <a:p>
            <a:pPr algn="just"/>
            <a:endParaRPr lang="fr-FR" dirty="0"/>
          </a:p>
          <a:p>
            <a:endParaRPr lang="fr-FR" dirty="0"/>
          </a:p>
        </p:txBody>
      </p:sp>
    </p:spTree>
    <p:extLst>
      <p:ext uri="{BB962C8B-B14F-4D97-AF65-F5344CB8AC3E}">
        <p14:creationId xmlns:p14="http://schemas.microsoft.com/office/powerpoint/2010/main" val="35149550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85168-4434-26AA-BF14-A2EDA438BFC0}"/>
              </a:ext>
            </a:extLst>
          </p:cNvPr>
          <p:cNvSpPr>
            <a:spLocks noGrp="1"/>
          </p:cNvSpPr>
          <p:nvPr>
            <p:ph type="title"/>
          </p:nvPr>
        </p:nvSpPr>
        <p:spPr/>
        <p:txBody>
          <a:bodyPr/>
          <a:lstStyle/>
          <a:p>
            <a:pPr algn="ctr"/>
            <a:br>
              <a:rPr lang="fr-FR" b="1" cap="all" dirty="0"/>
            </a:br>
            <a:r>
              <a:rPr lang="fr-FR" b="1" cap="all" dirty="0"/>
              <a:t>Les données en action</a:t>
            </a:r>
            <a:br>
              <a:rPr lang="fr-FR" b="1" cap="all" dirty="0"/>
            </a:br>
            <a:endParaRPr lang="fr-FR" dirty="0"/>
          </a:p>
        </p:txBody>
      </p:sp>
      <p:sp>
        <p:nvSpPr>
          <p:cNvPr id="3" name="Espace réservé du contenu 2">
            <a:extLst>
              <a:ext uri="{FF2B5EF4-FFF2-40B4-BE49-F238E27FC236}">
                <a16:creationId xmlns:a16="http://schemas.microsoft.com/office/drawing/2014/main" id="{261FBEDF-EE3F-A767-A857-FE4810E9351B}"/>
              </a:ext>
            </a:extLst>
          </p:cNvPr>
          <p:cNvSpPr>
            <a:spLocks noGrp="1"/>
          </p:cNvSpPr>
          <p:nvPr>
            <p:ph idx="1"/>
          </p:nvPr>
        </p:nvSpPr>
        <p:spPr/>
        <p:txBody>
          <a:bodyPr/>
          <a:lstStyle/>
          <a:p>
            <a:pPr marL="0" indent="0" algn="just">
              <a:buNone/>
            </a:pPr>
            <a:r>
              <a:rPr lang="fr-FR" dirty="0"/>
              <a:t>L'indice des paradis fiscaux est utilisé par les gouvernements, les organismes internationaux, les journalistes, les universitaires et les activistes pour comprendre et combattre l'abus fiscal des entreprises au niveau mondial.</a:t>
            </a:r>
          </a:p>
          <a:p>
            <a:endParaRPr lang="fr-FR" dirty="0"/>
          </a:p>
        </p:txBody>
      </p:sp>
    </p:spTree>
    <p:extLst>
      <p:ext uri="{BB962C8B-B14F-4D97-AF65-F5344CB8AC3E}">
        <p14:creationId xmlns:p14="http://schemas.microsoft.com/office/powerpoint/2010/main" val="2763557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47D37-FC9E-97EC-4ED5-91A13B2FBAF3}"/>
              </a:ext>
            </a:extLst>
          </p:cNvPr>
          <p:cNvSpPr>
            <a:spLocks noGrp="1"/>
          </p:cNvSpPr>
          <p:nvPr>
            <p:ph type="title"/>
          </p:nvPr>
        </p:nvSpPr>
        <p:spPr/>
        <p:txBody>
          <a:bodyPr/>
          <a:lstStyle/>
          <a:p>
            <a:pPr algn="ctr"/>
            <a:br>
              <a:rPr lang="fr-FR" b="1" cap="all" dirty="0"/>
            </a:br>
            <a:r>
              <a:rPr lang="fr-FR" b="1" cap="all" dirty="0"/>
              <a:t>À propos de l’indice</a:t>
            </a:r>
            <a:br>
              <a:rPr lang="fr-FR" b="1" cap="all" dirty="0"/>
            </a:br>
            <a:endParaRPr lang="fr-FR" dirty="0"/>
          </a:p>
        </p:txBody>
      </p:sp>
      <p:sp>
        <p:nvSpPr>
          <p:cNvPr id="3" name="Espace réservé du contenu 2">
            <a:extLst>
              <a:ext uri="{FF2B5EF4-FFF2-40B4-BE49-F238E27FC236}">
                <a16:creationId xmlns:a16="http://schemas.microsoft.com/office/drawing/2014/main" id="{41096483-4373-8C93-32A7-39102DAD1E98}"/>
              </a:ext>
            </a:extLst>
          </p:cNvPr>
          <p:cNvSpPr>
            <a:spLocks noGrp="1"/>
          </p:cNvSpPr>
          <p:nvPr>
            <p:ph idx="1"/>
          </p:nvPr>
        </p:nvSpPr>
        <p:spPr/>
        <p:txBody>
          <a:bodyPr/>
          <a:lstStyle/>
          <a:p>
            <a:pPr marL="0" indent="0" algn="just">
              <a:buNone/>
            </a:pPr>
            <a:r>
              <a:rPr lang="fr-FR" b="1" dirty="0"/>
              <a:t>Aujourd’hui, deux fois plus de richesses sont dissimulées à l’étranger que tous les dollars et euros en circulation dans le monde.</a:t>
            </a:r>
          </a:p>
          <a:p>
            <a:pPr marL="0" indent="0" algn="just">
              <a:buNone/>
            </a:pPr>
            <a:r>
              <a:rPr lang="fr-FR" dirty="0"/>
              <a:t>Lorsque la richesse est dissimulée à l’étranger, elle échappe à la loi. Cela alimente la fraude fiscale et la criminalité, et porte atteinte aux droits humains et aux démocraties; fragilise et </a:t>
            </a:r>
            <a:r>
              <a:rPr lang="fr-FR" dirty="0" err="1"/>
              <a:t>décrébilise</a:t>
            </a:r>
            <a:r>
              <a:rPr lang="fr-FR" dirty="0"/>
              <a:t> l’Etat</a:t>
            </a:r>
          </a:p>
        </p:txBody>
      </p:sp>
    </p:spTree>
    <p:extLst>
      <p:ext uri="{BB962C8B-B14F-4D97-AF65-F5344CB8AC3E}">
        <p14:creationId xmlns:p14="http://schemas.microsoft.com/office/powerpoint/2010/main" val="6036270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7AFDB-BF99-C4AD-0587-4E78DE228533}"/>
              </a:ext>
            </a:extLst>
          </p:cNvPr>
          <p:cNvSpPr>
            <a:spLocks noGrp="1"/>
          </p:cNvSpPr>
          <p:nvPr>
            <p:ph type="title"/>
          </p:nvPr>
        </p:nvSpPr>
        <p:spPr/>
        <p:txBody>
          <a:bodyPr/>
          <a:lstStyle/>
          <a:p>
            <a:r>
              <a:rPr lang="fr-FR" dirty="0"/>
              <a:t>3</a:t>
            </a:r>
            <a:r>
              <a:rPr lang="fr-FR" b="1" dirty="0"/>
              <a:t>.Des mesures concrètes de promotion de la transparence dans les industries extractives</a:t>
            </a:r>
            <a:endParaRPr lang="fr-FR" dirty="0"/>
          </a:p>
        </p:txBody>
      </p:sp>
      <p:sp>
        <p:nvSpPr>
          <p:cNvPr id="3" name="Espace réservé du contenu 2">
            <a:extLst>
              <a:ext uri="{FF2B5EF4-FFF2-40B4-BE49-F238E27FC236}">
                <a16:creationId xmlns:a16="http://schemas.microsoft.com/office/drawing/2014/main" id="{9771D99D-5A54-6376-4E90-A73CEC40B7D9}"/>
              </a:ext>
            </a:extLst>
          </p:cNvPr>
          <p:cNvSpPr>
            <a:spLocks noGrp="1"/>
          </p:cNvSpPr>
          <p:nvPr>
            <p:ph idx="1"/>
          </p:nvPr>
        </p:nvSpPr>
        <p:spPr/>
        <p:txBody>
          <a:bodyPr>
            <a:normAutofit fontScale="62500" lnSpcReduction="20000"/>
          </a:bodyPr>
          <a:lstStyle/>
          <a:p>
            <a:pPr algn="just"/>
            <a:r>
              <a:rPr lang="fr-FR" dirty="0"/>
              <a:t>Les principes d’un système fiscal « efficace » et « équitable » :</a:t>
            </a:r>
          </a:p>
          <a:p>
            <a:pPr algn="just"/>
            <a:r>
              <a:rPr lang="fr-FR" dirty="0"/>
              <a:t>❖ La transparence.</a:t>
            </a:r>
          </a:p>
          <a:p>
            <a:pPr algn="just"/>
            <a:r>
              <a:rPr lang="fr-FR" dirty="0"/>
              <a:t>❖ La simplicité.</a:t>
            </a:r>
          </a:p>
          <a:p>
            <a:pPr algn="just"/>
            <a:r>
              <a:rPr lang="fr-FR" dirty="0"/>
              <a:t>❖ La neutralité.</a:t>
            </a:r>
          </a:p>
          <a:p>
            <a:pPr algn="just"/>
            <a:r>
              <a:rPr lang="fr-FR" dirty="0"/>
              <a:t>❖ La progressivité.</a:t>
            </a:r>
          </a:p>
          <a:p>
            <a:pPr algn="just"/>
            <a:r>
              <a:rPr lang="fr-FR" dirty="0"/>
              <a:t>❖ La stabilité.</a:t>
            </a:r>
          </a:p>
          <a:p>
            <a:pPr algn="just"/>
            <a:r>
              <a:rPr lang="fr-FR" dirty="0"/>
              <a:t>➢ La clause de stabilité dans les contrats extractifs.</a:t>
            </a:r>
          </a:p>
          <a:p>
            <a:pPr algn="just"/>
            <a:r>
              <a:rPr lang="fr-FR" dirty="0"/>
              <a:t>➢ L’optimisation fiscale agressive dans le secteur extractif :</a:t>
            </a:r>
          </a:p>
          <a:p>
            <a:pPr algn="just"/>
            <a:r>
              <a:rPr lang="fr-FR" dirty="0"/>
              <a:t>❖ Les contrats de couverture.</a:t>
            </a:r>
          </a:p>
          <a:p>
            <a:pPr algn="just"/>
            <a:r>
              <a:rPr lang="fr-FR" dirty="0"/>
              <a:t>❖ Les prix de transfert.</a:t>
            </a:r>
          </a:p>
          <a:p>
            <a:pPr algn="just"/>
            <a:r>
              <a:rPr lang="fr-FR" dirty="0"/>
              <a:t>❖ La sous-capitalisation.</a:t>
            </a:r>
          </a:p>
          <a:p>
            <a:pPr algn="just"/>
            <a:r>
              <a:rPr lang="fr-FR" dirty="0"/>
              <a:t>❖ Le principe de déconsolidation (ring-</a:t>
            </a:r>
            <a:r>
              <a:rPr lang="fr-FR" dirty="0" err="1"/>
              <a:t>fencing</a:t>
            </a:r>
            <a:r>
              <a:rPr lang="fr-FR" dirty="0"/>
              <a:t>).</a:t>
            </a:r>
          </a:p>
          <a:p>
            <a:pPr algn="just"/>
            <a:r>
              <a:rPr lang="fr-FR" dirty="0"/>
              <a:t>➢ Le contenu local dans le secteur extractif.</a:t>
            </a:r>
          </a:p>
          <a:p>
            <a:endParaRPr lang="fr-FR" dirty="0"/>
          </a:p>
        </p:txBody>
      </p:sp>
    </p:spTree>
    <p:extLst>
      <p:ext uri="{BB962C8B-B14F-4D97-AF65-F5344CB8AC3E}">
        <p14:creationId xmlns:p14="http://schemas.microsoft.com/office/powerpoint/2010/main" val="20330186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1028C-BDC6-23D9-3D3B-5EDE1FCA5F8A}"/>
              </a:ext>
            </a:extLst>
          </p:cNvPr>
          <p:cNvSpPr>
            <a:spLocks noGrp="1"/>
          </p:cNvSpPr>
          <p:nvPr>
            <p:ph type="title"/>
          </p:nvPr>
        </p:nvSpPr>
        <p:spPr/>
        <p:txBody>
          <a:bodyPr/>
          <a:lstStyle/>
          <a:p>
            <a:pPr algn="ctr"/>
            <a:br>
              <a:rPr lang="fr-FR" sz="2400" dirty="0"/>
            </a:br>
            <a:r>
              <a:rPr lang="fr-FR" sz="2400" b="1" dirty="0"/>
              <a:t>3.1.L’Initiative pour la Transparence dans les Industries extractives (ITIE)</a:t>
            </a:r>
            <a:br>
              <a:rPr lang="fr-FR" sz="2400" b="1" dirty="0"/>
            </a:br>
            <a:endParaRPr lang="fr-FR" sz="2400" b="1" dirty="0"/>
          </a:p>
        </p:txBody>
      </p:sp>
      <p:sp>
        <p:nvSpPr>
          <p:cNvPr id="3" name="Espace réservé du contenu 2">
            <a:extLst>
              <a:ext uri="{FF2B5EF4-FFF2-40B4-BE49-F238E27FC236}">
                <a16:creationId xmlns:a16="http://schemas.microsoft.com/office/drawing/2014/main" id="{EC334DC8-6D87-78B5-A155-98D90B8E6A03}"/>
              </a:ext>
            </a:extLst>
          </p:cNvPr>
          <p:cNvSpPr>
            <a:spLocks noGrp="1"/>
          </p:cNvSpPr>
          <p:nvPr>
            <p:ph idx="1"/>
          </p:nvPr>
        </p:nvSpPr>
        <p:spPr/>
        <p:txBody>
          <a:bodyPr>
            <a:normAutofit fontScale="85000" lnSpcReduction="20000"/>
          </a:bodyPr>
          <a:lstStyle/>
          <a:p>
            <a:pPr marL="0" indent="0">
              <a:buNone/>
            </a:pPr>
            <a:endParaRPr lang="fr-FR" dirty="0"/>
          </a:p>
          <a:p>
            <a:pPr marL="0" indent="0" algn="just">
              <a:buNone/>
            </a:pPr>
            <a:r>
              <a:rPr lang="fr-FR" dirty="0"/>
              <a:t>L’ITIE a été fondée à Londres en juin 2003, lorsque 140 délégués de gouvernements, d’entreprises, de groupes industriels, d’organisations internationales, d’organisations de la société civile et d’investisseurs ont convenu des Principes de l’ITIE, établissant l’ITIE en tant qu’organisation multipartite et sous-tendant sa mission.</a:t>
            </a:r>
          </a:p>
          <a:p>
            <a:pPr marL="0" indent="0" algn="just">
              <a:buNone/>
            </a:pPr>
            <a:r>
              <a:rPr lang="fr-FR" dirty="0"/>
              <a:t>L’ITIE a pris son essor notamment grâce à un organe de recherche en développement qui a décrit que les bénéfices potentiels des activités pétrolières, gazières et minières n’étaient pas réalisés, dénonçant leur lien avec la hausse de la pauvreté, des conflits et de la corruption. La transparence et le débat public représentaient un important point de départ pour vaincre cette « malédiction des ressources ».</a:t>
            </a:r>
          </a:p>
          <a:p>
            <a:pPr marL="0" indent="0" algn="just">
              <a:buNone/>
            </a:pPr>
            <a:endParaRPr lang="fr-FR" dirty="0"/>
          </a:p>
        </p:txBody>
      </p:sp>
    </p:spTree>
    <p:extLst>
      <p:ext uri="{BB962C8B-B14F-4D97-AF65-F5344CB8AC3E}">
        <p14:creationId xmlns:p14="http://schemas.microsoft.com/office/powerpoint/2010/main" val="32341538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E554A-0102-FBF0-6C4C-E71FBCB38B3D}"/>
              </a:ext>
            </a:extLst>
          </p:cNvPr>
          <p:cNvSpPr>
            <a:spLocks noGrp="1"/>
          </p:cNvSpPr>
          <p:nvPr>
            <p:ph type="title"/>
          </p:nvPr>
        </p:nvSpPr>
        <p:spPr/>
        <p:txBody>
          <a:bodyPr/>
          <a:lstStyle/>
          <a:p>
            <a:pPr algn="ctr"/>
            <a:r>
              <a:rPr lang="fr-FR" sz="2000" b="1" dirty="0"/>
              <a:t>La Norme ITIE</a:t>
            </a:r>
            <a:br>
              <a:rPr lang="fr-FR" sz="2000" b="1" dirty="0"/>
            </a:br>
            <a:r>
              <a:rPr lang="fr-FR" sz="2000" b="1" dirty="0"/>
              <a:t>L’ITIE s’intéresse à tous les segments de la chaîne de valeur du secteur extractif</a:t>
            </a:r>
            <a:br>
              <a:rPr lang="fr-FR" dirty="0"/>
            </a:br>
            <a:endParaRPr lang="fr-FR" dirty="0"/>
          </a:p>
        </p:txBody>
      </p:sp>
      <p:pic>
        <p:nvPicPr>
          <p:cNvPr id="4" name="Espace réservé du contenu 3">
            <a:extLst>
              <a:ext uri="{FF2B5EF4-FFF2-40B4-BE49-F238E27FC236}">
                <a16:creationId xmlns:a16="http://schemas.microsoft.com/office/drawing/2014/main" id="{101D39A2-944D-E30A-0801-768DA440E6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3592" y="1601788"/>
            <a:ext cx="6204678" cy="4525962"/>
          </a:xfrm>
          <a:prstGeom prst="rect">
            <a:avLst/>
          </a:prstGeom>
          <a:noFill/>
          <a:ln>
            <a:noFill/>
          </a:ln>
        </p:spPr>
      </p:pic>
    </p:spTree>
    <p:extLst>
      <p:ext uri="{BB962C8B-B14F-4D97-AF65-F5344CB8AC3E}">
        <p14:creationId xmlns:p14="http://schemas.microsoft.com/office/powerpoint/2010/main" val="14555078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A4710-F7D5-B12B-AAB5-FF8DDE1132EC}"/>
              </a:ext>
            </a:extLst>
          </p:cNvPr>
          <p:cNvSpPr>
            <a:spLocks noGrp="1"/>
          </p:cNvSpPr>
          <p:nvPr>
            <p:ph type="title"/>
          </p:nvPr>
        </p:nvSpPr>
        <p:spPr/>
        <p:txBody>
          <a:bodyPr/>
          <a:lstStyle/>
          <a:p>
            <a:pPr algn="ctr"/>
            <a:r>
              <a:rPr lang="fr-FR" b="1" dirty="0"/>
              <a:t>Les résultats des évaluations de l’ITIE</a:t>
            </a:r>
          </a:p>
        </p:txBody>
      </p:sp>
      <p:sp>
        <p:nvSpPr>
          <p:cNvPr id="3" name="Espace réservé du contenu 2">
            <a:extLst>
              <a:ext uri="{FF2B5EF4-FFF2-40B4-BE49-F238E27FC236}">
                <a16:creationId xmlns:a16="http://schemas.microsoft.com/office/drawing/2014/main" id="{C1EBC233-BAB5-F7EF-B183-49C268BB141C}"/>
              </a:ext>
            </a:extLst>
          </p:cNvPr>
          <p:cNvSpPr>
            <a:spLocks noGrp="1"/>
          </p:cNvSpPr>
          <p:nvPr>
            <p:ph idx="1"/>
          </p:nvPr>
        </p:nvSpPr>
        <p:spPr/>
        <p:txBody>
          <a:bodyPr>
            <a:normAutofit fontScale="92500" lnSpcReduction="20000"/>
          </a:bodyPr>
          <a:lstStyle/>
          <a:p>
            <a:r>
              <a:rPr lang="fr-FR" b="1" dirty="0"/>
              <a:t>Burkina Faso</a:t>
            </a:r>
            <a:endParaRPr lang="fr-FR" dirty="0"/>
          </a:p>
          <a:p>
            <a:pPr marL="0" indent="0" algn="just">
              <a:buNone/>
            </a:pPr>
            <a:r>
              <a:rPr lang="fr-FR" dirty="0"/>
              <a:t>Au Burkina Faso, une étude menée par l’ITIE a estimé à près de 5 milliards USD les flux financiers illicites liés au commerce des minerais entre 2012 et 2021, dont plus de 60 % provenant de l’or. L’analyse a révélé des sous-déclarations systématiques, une facturation frauduleuse et une surveillance insuffisante, notamment dans l’exploitation artisanale. Ces conclusions nourrissent les efforts nationaux visant à renforcer la transparence, notamment par la formalisation de l’EMAPE et le renforcement de la traçabilité dans les chaînes d’approvisionnement.</a:t>
            </a:r>
          </a:p>
          <a:p>
            <a:endParaRPr lang="fr-FR" dirty="0"/>
          </a:p>
        </p:txBody>
      </p:sp>
    </p:spTree>
    <p:extLst>
      <p:ext uri="{BB962C8B-B14F-4D97-AF65-F5344CB8AC3E}">
        <p14:creationId xmlns:p14="http://schemas.microsoft.com/office/powerpoint/2010/main" val="7190092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B9096-374D-3034-71FF-D7BDE6540797}"/>
              </a:ext>
            </a:extLst>
          </p:cNvPr>
          <p:cNvSpPr>
            <a:spLocks noGrp="1"/>
          </p:cNvSpPr>
          <p:nvPr>
            <p:ph type="title"/>
          </p:nvPr>
        </p:nvSpPr>
        <p:spPr/>
        <p:txBody>
          <a:bodyPr/>
          <a:lstStyle/>
          <a:p>
            <a:pPr algn="just"/>
            <a:r>
              <a:rPr lang="fr-FR" sz="2000" b="1" dirty="0"/>
              <a:t>Le Burkina Faso a adhéré à l’ITIE en 2007 pour rompre avec le cercle vicieux de l’opacité dans la gestion des industries extractives</a:t>
            </a:r>
          </a:p>
        </p:txBody>
      </p:sp>
      <p:sp>
        <p:nvSpPr>
          <p:cNvPr id="3" name="Espace réservé du contenu 2">
            <a:extLst>
              <a:ext uri="{FF2B5EF4-FFF2-40B4-BE49-F238E27FC236}">
                <a16:creationId xmlns:a16="http://schemas.microsoft.com/office/drawing/2014/main" id="{FE4D54DA-5B11-D3F1-9713-BBA29EA9EDB2}"/>
              </a:ext>
            </a:extLst>
          </p:cNvPr>
          <p:cNvSpPr>
            <a:spLocks noGrp="1"/>
          </p:cNvSpPr>
          <p:nvPr>
            <p:ph idx="1"/>
          </p:nvPr>
        </p:nvSpPr>
        <p:spPr/>
        <p:txBody>
          <a:bodyPr>
            <a:normAutofit fontScale="85000" lnSpcReduction="10000"/>
          </a:bodyPr>
          <a:lstStyle/>
          <a:p>
            <a:pPr marL="0" indent="0" algn="just">
              <a:buNone/>
            </a:pPr>
            <a:r>
              <a:rPr lang="fr-FR" dirty="0"/>
              <a:t>le Burkina Faso compte aujourd’hui parmi les pays africains riches en ressources naturelles en général, en ressources minières en particulier.</a:t>
            </a:r>
          </a:p>
          <a:p>
            <a:pPr marL="0" indent="0" algn="just">
              <a:buNone/>
            </a:pPr>
            <a:r>
              <a:rPr lang="fr-FR" dirty="0"/>
              <a:t>Les investissements dans le secteur minier étant généralement à forte intensité de capitaux et générant conséquemment d’importantes recettes, le pays, pour éviter ce que d’aucuns </a:t>
            </a:r>
            <a:r>
              <a:rPr lang="fr-FR" dirty="0" err="1"/>
              <a:t>appelent</a:t>
            </a:r>
            <a:r>
              <a:rPr lang="fr-FR" dirty="0"/>
              <a:t>  « la malédiction des ressources naturelles », a décidé d’adhérer à l’ITIE en vue de garantir un maximum de transparence dans la gestion de ses ressources minières ainsi qu’une meilleure communication entre les différents intervenants du secteur (sociétés minières, autres opérateurs miniers, société civile, etc.).</a:t>
            </a:r>
          </a:p>
          <a:p>
            <a:endParaRPr lang="fr-FR" dirty="0"/>
          </a:p>
        </p:txBody>
      </p:sp>
    </p:spTree>
    <p:extLst>
      <p:ext uri="{BB962C8B-B14F-4D97-AF65-F5344CB8AC3E}">
        <p14:creationId xmlns:p14="http://schemas.microsoft.com/office/powerpoint/2010/main" val="399874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19FD1-8582-5944-0265-7BD1D4CF8F79}"/>
              </a:ext>
            </a:extLst>
          </p:cNvPr>
          <p:cNvSpPr>
            <a:spLocks noGrp="1"/>
          </p:cNvSpPr>
          <p:nvPr>
            <p:ph type="title"/>
          </p:nvPr>
        </p:nvSpPr>
        <p:spPr/>
        <p:txBody>
          <a:bodyPr/>
          <a:lstStyle/>
          <a:p>
            <a:pPr algn="ctr"/>
            <a:r>
              <a:rPr lang="fr-FR" sz="2800" b="1" dirty="0"/>
              <a:t>Le droit des peuples à disposer d'eux-mêmes ou droit à l’autodétermination</a:t>
            </a:r>
            <a:endParaRPr lang="fr-FR" sz="2800" dirty="0"/>
          </a:p>
        </p:txBody>
      </p:sp>
      <p:sp>
        <p:nvSpPr>
          <p:cNvPr id="3" name="Espace réservé du contenu 2">
            <a:extLst>
              <a:ext uri="{FF2B5EF4-FFF2-40B4-BE49-F238E27FC236}">
                <a16:creationId xmlns:a16="http://schemas.microsoft.com/office/drawing/2014/main" id="{1524AAE9-CABB-E92C-D8D1-D5D142150C27}"/>
              </a:ext>
            </a:extLst>
          </p:cNvPr>
          <p:cNvSpPr>
            <a:spLocks noGrp="1"/>
          </p:cNvSpPr>
          <p:nvPr>
            <p:ph idx="1"/>
          </p:nvPr>
        </p:nvSpPr>
        <p:spPr/>
        <p:txBody>
          <a:bodyPr/>
          <a:lstStyle/>
          <a:p>
            <a:pPr marL="0" indent="0" algn="just">
              <a:buNone/>
            </a:pPr>
            <a:r>
              <a:rPr lang="fr-FR" dirty="0"/>
              <a:t>Le droit des peuples à disposer d'eux-mêmes, ou droit à l'autodétermination, est un principe fondamental du droit international qui stipule que tout peuple a le droit de choisir librement son propre statut politique, économique, social et culturel, sans ingérence extérieure. : Il inclut le droit de contrôler librement son développement économique et les ressources naturelles de son territoire. </a:t>
            </a:r>
          </a:p>
          <a:p>
            <a:pPr marL="0" indent="0" algn="just">
              <a:buNone/>
            </a:pPr>
            <a:r>
              <a:rPr lang="fr-FR" sz="2000" b="1" dirty="0"/>
              <a:t>R</a:t>
            </a:r>
            <a:r>
              <a:rPr lang="fr-FR" sz="2000" b="1" dirty="0">
                <a:solidFill>
                  <a:srgbClr val="000104"/>
                </a:solidFill>
              </a:rPr>
              <a:t>ésolution 2625 (XXV) du 24 octobre 1970, dite « déclaration relative aux principes du droit international touchant les relations amicales et la coopération entre les États.</a:t>
            </a:r>
          </a:p>
          <a:p>
            <a:endParaRPr lang="fr-FR" dirty="0"/>
          </a:p>
        </p:txBody>
      </p:sp>
    </p:spTree>
    <p:extLst>
      <p:ext uri="{BB962C8B-B14F-4D97-AF65-F5344CB8AC3E}">
        <p14:creationId xmlns:p14="http://schemas.microsoft.com/office/powerpoint/2010/main" val="2263791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C48BE-8484-ED8C-1085-08B023DBB4EB}"/>
              </a:ext>
            </a:extLst>
          </p:cNvPr>
          <p:cNvSpPr>
            <a:spLocks noGrp="1"/>
          </p:cNvSpPr>
          <p:nvPr>
            <p:ph type="title"/>
          </p:nvPr>
        </p:nvSpPr>
        <p:spPr/>
        <p:txBody>
          <a:bodyPr/>
          <a:lstStyle/>
          <a:p>
            <a:pPr algn="ctr"/>
            <a:r>
              <a:rPr lang="fr-FR" b="1" dirty="0"/>
              <a:t>Les résultats des évaluations de l’ITIE</a:t>
            </a:r>
            <a:endParaRPr lang="fr-FR" dirty="0"/>
          </a:p>
        </p:txBody>
      </p:sp>
      <p:pic>
        <p:nvPicPr>
          <p:cNvPr id="4" name="Espace réservé du contenu 3" descr="Burkina Faso data use case">
            <a:extLst>
              <a:ext uri="{FF2B5EF4-FFF2-40B4-BE49-F238E27FC236}">
                <a16:creationId xmlns:a16="http://schemas.microsoft.com/office/drawing/2014/main" id="{91A1A1E2-565C-04CE-6EBB-5F7C835AE4B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0066" y="1601788"/>
            <a:ext cx="8046155" cy="4525962"/>
          </a:xfrm>
          <a:prstGeom prst="rect">
            <a:avLst/>
          </a:prstGeom>
          <a:noFill/>
          <a:ln>
            <a:noFill/>
          </a:ln>
        </p:spPr>
      </p:pic>
    </p:spTree>
    <p:extLst>
      <p:ext uri="{BB962C8B-B14F-4D97-AF65-F5344CB8AC3E}">
        <p14:creationId xmlns:p14="http://schemas.microsoft.com/office/powerpoint/2010/main" val="40826979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A668F-3395-3CB0-63ED-99BC8F981473}"/>
              </a:ext>
            </a:extLst>
          </p:cNvPr>
          <p:cNvSpPr>
            <a:spLocks noGrp="1"/>
          </p:cNvSpPr>
          <p:nvPr>
            <p:ph type="title"/>
          </p:nvPr>
        </p:nvSpPr>
        <p:spPr/>
        <p:txBody>
          <a:bodyPr/>
          <a:lstStyle/>
          <a:p>
            <a:pPr algn="ctr"/>
            <a:r>
              <a:rPr lang="fr-FR" b="1" dirty="0"/>
              <a:t>Les résultats des évaluations de l’ITIE</a:t>
            </a:r>
            <a:endParaRPr lang="fr-FR" dirty="0"/>
          </a:p>
        </p:txBody>
      </p:sp>
      <p:sp>
        <p:nvSpPr>
          <p:cNvPr id="3" name="Espace réservé du contenu 2">
            <a:extLst>
              <a:ext uri="{FF2B5EF4-FFF2-40B4-BE49-F238E27FC236}">
                <a16:creationId xmlns:a16="http://schemas.microsoft.com/office/drawing/2014/main" id="{92CF11B1-40FE-0D42-2E47-8AEA7BBC8C8D}"/>
              </a:ext>
            </a:extLst>
          </p:cNvPr>
          <p:cNvSpPr>
            <a:spLocks noGrp="1"/>
          </p:cNvSpPr>
          <p:nvPr>
            <p:ph idx="1"/>
          </p:nvPr>
        </p:nvSpPr>
        <p:spPr/>
        <p:txBody>
          <a:bodyPr>
            <a:normAutofit fontScale="92500" lnSpcReduction="20000"/>
          </a:bodyPr>
          <a:lstStyle/>
          <a:p>
            <a:r>
              <a:rPr lang="fr-FR" b="1" dirty="0"/>
              <a:t>Mozambique</a:t>
            </a:r>
            <a:endParaRPr lang="fr-FR" dirty="0"/>
          </a:p>
          <a:p>
            <a:pPr marL="0" indent="0" algn="just">
              <a:buNone/>
            </a:pPr>
            <a:r>
              <a:rPr lang="fr-FR" dirty="0"/>
              <a:t>Au Mozambique, le processus de rapportage ITIE de 2020 a révélé un cas de fraude impliquant des relevés de paiement falsifiés par des employés d’entreprise et des fonctionnaires des impôts, qui a entraîné le détournement d’environ 350 000 USD. Le rapprochement des données financières a révélé qu’alors que l’entreprise avait effectué le paiement, le gouvernement n’avait pas reçu les fonds. Le groupe multipartite de l’ITIE a signalé l’anomalie aux autorités anti-corruption, ce qui a conduit à une enquête, au recouvrement des fonds et à des poursuites pénales contre les personnes impliquées.</a:t>
            </a:r>
          </a:p>
          <a:p>
            <a:endParaRPr lang="fr-FR" dirty="0"/>
          </a:p>
        </p:txBody>
      </p:sp>
    </p:spTree>
    <p:extLst>
      <p:ext uri="{BB962C8B-B14F-4D97-AF65-F5344CB8AC3E}">
        <p14:creationId xmlns:p14="http://schemas.microsoft.com/office/powerpoint/2010/main" val="5984858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0A6A4-7D7B-69EA-7812-2DDABA2BFA27}"/>
              </a:ext>
            </a:extLst>
          </p:cNvPr>
          <p:cNvSpPr>
            <a:spLocks noGrp="1"/>
          </p:cNvSpPr>
          <p:nvPr>
            <p:ph type="title"/>
          </p:nvPr>
        </p:nvSpPr>
        <p:spPr/>
        <p:txBody>
          <a:bodyPr/>
          <a:lstStyle/>
          <a:p>
            <a:pPr algn="ctr"/>
            <a:r>
              <a:rPr lang="fr-FR" sz="2800" b="1" dirty="0"/>
              <a:t>Les organes nationaux de l’ITIE et la société civile ITIE</a:t>
            </a:r>
          </a:p>
        </p:txBody>
      </p:sp>
      <p:sp>
        <p:nvSpPr>
          <p:cNvPr id="3" name="Espace réservé du contenu 2">
            <a:extLst>
              <a:ext uri="{FF2B5EF4-FFF2-40B4-BE49-F238E27FC236}">
                <a16:creationId xmlns:a16="http://schemas.microsoft.com/office/drawing/2014/main" id="{A8A0AAF7-0155-689C-EFE8-3632C3418B68}"/>
              </a:ext>
            </a:extLst>
          </p:cNvPr>
          <p:cNvSpPr>
            <a:spLocks noGrp="1"/>
          </p:cNvSpPr>
          <p:nvPr>
            <p:ph idx="1"/>
          </p:nvPr>
        </p:nvSpPr>
        <p:spPr/>
        <p:txBody>
          <a:bodyPr>
            <a:normAutofit fontScale="62500" lnSpcReduction="20000"/>
          </a:bodyPr>
          <a:lstStyle/>
          <a:p>
            <a:pPr marL="0" indent="0" algn="just">
              <a:buNone/>
            </a:pPr>
            <a:r>
              <a:rPr lang="fr-FR" dirty="0"/>
              <a:t>Chaque pays met en œuvre les normes de l’ITIE est doté d’un organe national de mise en œuvre, appelé comité national ITIE, dirigé par un coordonnateur national.</a:t>
            </a:r>
          </a:p>
          <a:p>
            <a:pPr marL="0" indent="0" algn="just">
              <a:buNone/>
            </a:pPr>
            <a:r>
              <a:rPr lang="fr-FR" b="1" dirty="0"/>
              <a:t>Protocole relatif à la participation de la société civile</a:t>
            </a:r>
          </a:p>
          <a:p>
            <a:pPr marL="0" indent="0" algn="just">
              <a:buNone/>
            </a:pPr>
            <a:r>
              <a:rPr lang="fr-FR" dirty="0"/>
              <a:t>La participation de la société civile constitue un élément fondamental pour atteindre les objectifs de l’ITIE, et notamment le Principe 4, qui stipule que « la compréhension du public des revenus et des dépenses des gouvernements sur la durée est susceptible de contribuer au débat public et de faciliter le choix d’options appropriées et réalistes favorisant le développement durable ». La participation active de la société civile au processus ITIE est essentielle pour que la transparence créée par l’ITIE conduise à une redevabilité accrue. Un motif important de l’adoption de la Norme ITIE concernait le désir de publier des informations plus pertinentes, fiables et utilisables, et de mieux associer ces informations aux réformes élargies dans la gouvernance du secteur extractif ou à la gestion de la comptabilité publique et de la gestion des revenus. La capacité des citoyens à travailler activement pour mettre à profit les informations générées par l’ITIE est donc une composante essentielle de la mise en œuvre de l’ITIE et de la participation de la société civile à l’ITIE.</a:t>
            </a:r>
          </a:p>
          <a:p>
            <a:pPr marL="0" indent="0" algn="just">
              <a:buNone/>
            </a:pPr>
            <a:endParaRPr lang="fr-FR" dirty="0"/>
          </a:p>
        </p:txBody>
      </p:sp>
    </p:spTree>
    <p:extLst>
      <p:ext uri="{BB962C8B-B14F-4D97-AF65-F5344CB8AC3E}">
        <p14:creationId xmlns:p14="http://schemas.microsoft.com/office/powerpoint/2010/main" val="25346090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92B75-FB1F-F0FC-C8B0-E2D40BB9DB74}"/>
              </a:ext>
            </a:extLst>
          </p:cNvPr>
          <p:cNvSpPr>
            <a:spLocks noGrp="1"/>
          </p:cNvSpPr>
          <p:nvPr>
            <p:ph type="title"/>
          </p:nvPr>
        </p:nvSpPr>
        <p:spPr/>
        <p:txBody>
          <a:bodyPr/>
          <a:lstStyle/>
          <a:p>
            <a:pPr algn="ctr"/>
            <a:r>
              <a:rPr lang="fr-FR" b="1" dirty="0"/>
              <a:t>Les textes du FMI</a:t>
            </a:r>
          </a:p>
        </p:txBody>
      </p:sp>
      <p:sp>
        <p:nvSpPr>
          <p:cNvPr id="3" name="Espace réservé du contenu 2">
            <a:extLst>
              <a:ext uri="{FF2B5EF4-FFF2-40B4-BE49-F238E27FC236}">
                <a16:creationId xmlns:a16="http://schemas.microsoft.com/office/drawing/2014/main" id="{5992E1A3-E56E-25CF-A881-78FB0D1610B3}"/>
              </a:ext>
            </a:extLst>
          </p:cNvPr>
          <p:cNvSpPr>
            <a:spLocks noGrp="1"/>
          </p:cNvSpPr>
          <p:nvPr>
            <p:ph idx="1"/>
          </p:nvPr>
        </p:nvSpPr>
        <p:spPr/>
        <p:txBody>
          <a:bodyPr>
            <a:normAutofit fontScale="85000" lnSpcReduction="10000"/>
          </a:bodyPr>
          <a:lstStyle/>
          <a:p>
            <a:pPr marL="0" indent="0" algn="just">
              <a:buNone/>
            </a:pPr>
            <a:r>
              <a:rPr lang="fr-FR" dirty="0"/>
              <a:t>2005 – Dans son Guide sur la transparence des recettes des ressources naturelles, le Fonds monétaire international (FMI) considère que la publication des contrats relatifs aux projets pétroliers, gaziers et miniers est une bonne pratique pour les États. </a:t>
            </a:r>
          </a:p>
          <a:p>
            <a:pPr marL="0" indent="0" algn="just">
              <a:buNone/>
            </a:pPr>
            <a:r>
              <a:rPr lang="fr-FR" dirty="0"/>
              <a:t>● 2007 – La transparence des contrats est inscrite dans le Code de bonnes pratiques en matière de transparence des finances publiques du FMI. </a:t>
            </a:r>
          </a:p>
          <a:p>
            <a:pPr marL="0" indent="0" algn="just">
              <a:buNone/>
            </a:pPr>
            <a:r>
              <a:rPr lang="fr-FR" dirty="0"/>
              <a:t>● 2019 – Le Code de transparence des finances publiques du FMI est mis à jour pour établir que la divulgation des contrats fait figure de norme internationale et s’ajoute aux critères d’évaluation officielle des performances des pays clients.</a:t>
            </a:r>
          </a:p>
        </p:txBody>
      </p:sp>
    </p:spTree>
    <p:extLst>
      <p:ext uri="{BB962C8B-B14F-4D97-AF65-F5344CB8AC3E}">
        <p14:creationId xmlns:p14="http://schemas.microsoft.com/office/powerpoint/2010/main" val="5710092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946A8E-DF20-73B2-3AF2-0D62C0F00BC6}"/>
              </a:ext>
            </a:extLst>
          </p:cNvPr>
          <p:cNvSpPr>
            <a:spLocks noGrp="1"/>
          </p:cNvSpPr>
          <p:nvPr>
            <p:ph type="title"/>
          </p:nvPr>
        </p:nvSpPr>
        <p:spPr/>
        <p:txBody>
          <a:bodyPr/>
          <a:lstStyle/>
          <a:p>
            <a:pPr algn="ctr"/>
            <a:r>
              <a:rPr lang="fr-FR" b="1" dirty="0"/>
              <a:t>Les textes du FMI</a:t>
            </a:r>
            <a:endParaRPr lang="fr-FR" dirty="0"/>
          </a:p>
        </p:txBody>
      </p:sp>
      <p:sp>
        <p:nvSpPr>
          <p:cNvPr id="3" name="Espace réservé du contenu 2">
            <a:extLst>
              <a:ext uri="{FF2B5EF4-FFF2-40B4-BE49-F238E27FC236}">
                <a16:creationId xmlns:a16="http://schemas.microsoft.com/office/drawing/2014/main" id="{A613D8BA-A78E-D58A-9C29-82BCDEDA575A}"/>
              </a:ext>
            </a:extLst>
          </p:cNvPr>
          <p:cNvSpPr>
            <a:spLocks noGrp="1"/>
          </p:cNvSpPr>
          <p:nvPr>
            <p:ph idx="1"/>
          </p:nvPr>
        </p:nvSpPr>
        <p:spPr/>
        <p:txBody>
          <a:bodyPr>
            <a:normAutofit fontScale="92500" lnSpcReduction="10000"/>
          </a:bodyPr>
          <a:lstStyle/>
          <a:p>
            <a:pPr marL="0" indent="0" algn="just">
              <a:buNone/>
            </a:pPr>
            <a:r>
              <a:rPr lang="fr-FR" dirty="0"/>
              <a:t>Le « code de transparence des finances publiques » du FMI est une norme internationale visant à garantir que les informations financières des administrations publiques soient claires, fiables et publiées en temps utile. Il est structuré autour de quatre piliers : l'information budgétaire, la prévision et la budgétisation, l'analyse et la gestion des risques budgétaires, et </a:t>
            </a:r>
            <a:r>
              <a:rPr lang="fr-FR" dirty="0">
                <a:solidFill>
                  <a:srgbClr val="FF0000"/>
                </a:solidFill>
              </a:rPr>
              <a:t>la gestion des recettes des ressources naturelles.</a:t>
            </a:r>
            <a:r>
              <a:rPr lang="fr-FR" dirty="0"/>
              <a:t> Le code établit des principes pour une gestion transparente de la propriété, de la taxation et de l'utilisation des ressources naturelles, ainsi que des contrats liés à leur exploitation. </a:t>
            </a:r>
          </a:p>
          <a:p>
            <a:pPr marL="0" indent="0" algn="just">
              <a:buNone/>
            </a:pPr>
            <a:endParaRPr lang="fr-FR" dirty="0">
              <a:solidFill>
                <a:srgbClr val="FF0000"/>
              </a:solidFill>
            </a:endParaRPr>
          </a:p>
        </p:txBody>
      </p:sp>
    </p:spTree>
    <p:extLst>
      <p:ext uri="{BB962C8B-B14F-4D97-AF65-F5344CB8AC3E}">
        <p14:creationId xmlns:p14="http://schemas.microsoft.com/office/powerpoint/2010/main" val="29224804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E0BC-48C3-2405-1DB6-6606B7E381C9}"/>
              </a:ext>
            </a:extLst>
          </p:cNvPr>
          <p:cNvSpPr>
            <a:spLocks noGrp="1"/>
          </p:cNvSpPr>
          <p:nvPr>
            <p:ph type="title"/>
          </p:nvPr>
        </p:nvSpPr>
        <p:spPr/>
        <p:txBody>
          <a:bodyPr/>
          <a:lstStyle/>
          <a:p>
            <a:pPr algn="ctr"/>
            <a:r>
              <a:rPr lang="fr-FR" b="1" dirty="0"/>
              <a:t>Les textes de la Banque mondiale</a:t>
            </a:r>
            <a:endParaRPr lang="fr-FR" dirty="0"/>
          </a:p>
        </p:txBody>
      </p:sp>
      <p:sp>
        <p:nvSpPr>
          <p:cNvPr id="3" name="Espace réservé du contenu 2">
            <a:extLst>
              <a:ext uri="{FF2B5EF4-FFF2-40B4-BE49-F238E27FC236}">
                <a16:creationId xmlns:a16="http://schemas.microsoft.com/office/drawing/2014/main" id="{0289B364-9890-A526-6DDF-71EBA484D571}"/>
              </a:ext>
            </a:extLst>
          </p:cNvPr>
          <p:cNvSpPr>
            <a:spLocks noGrp="1"/>
          </p:cNvSpPr>
          <p:nvPr>
            <p:ph idx="1"/>
          </p:nvPr>
        </p:nvSpPr>
        <p:spPr/>
        <p:txBody>
          <a:bodyPr>
            <a:normAutofit fontScale="77500" lnSpcReduction="20000"/>
          </a:bodyPr>
          <a:lstStyle/>
          <a:p>
            <a:pPr marL="0" indent="0" algn="just">
              <a:buNone/>
            </a:pPr>
            <a:r>
              <a:rPr lang="fr-FR" dirty="0"/>
              <a:t>Dans son guide « </a:t>
            </a:r>
            <a:r>
              <a:rPr lang="fr-FR" i="1" dirty="0"/>
              <a:t>Extractive Industries Source Book </a:t>
            </a:r>
            <a:r>
              <a:rPr lang="fr-FR" dirty="0"/>
              <a:t>», la Banque mondiale indique que les autorités des pays hôtes doivent garantir « la publication, la diffusion et l’accessibilité des conditions des contrats et des données crédibles sur les revenus extractifs perçus et les octrois et dépenses afférents.»</a:t>
            </a:r>
          </a:p>
          <a:p>
            <a:pPr marL="0" indent="0" algn="just">
              <a:buNone/>
            </a:pPr>
            <a:r>
              <a:rPr lang="fr-FR" dirty="0"/>
              <a:t> ● La Banque mondiale a intégré la performance en matière de divulgation des contrats dans les évaluations de la gouvernance de certains pays riches en ressources naturelles qui se prêtent à l’examen des investissements et de la gouvernance dans le secteur minier (</a:t>
            </a:r>
            <a:r>
              <a:rPr lang="fr-FR" dirty="0" err="1"/>
              <a:t>MinGov</a:t>
            </a:r>
            <a:r>
              <a:rPr lang="fr-FR" dirty="0"/>
              <a:t>). </a:t>
            </a:r>
          </a:p>
          <a:p>
            <a:pPr marL="0" indent="0" algn="just">
              <a:buNone/>
            </a:pPr>
            <a:r>
              <a:rPr lang="fr-FR" dirty="0"/>
              <a:t>● La Banque mondiale est coadministratrice du référentiel des contrats pétroliers et miniers </a:t>
            </a:r>
            <a:r>
              <a:rPr lang="fr-FR" i="1" dirty="0"/>
              <a:t>ResourceContracts.org </a:t>
            </a:r>
            <a:r>
              <a:rPr lang="fr-FR" dirty="0"/>
              <a:t>et participe à </a:t>
            </a:r>
            <a:r>
              <a:rPr lang="fr-FR" i="1" dirty="0"/>
              <a:t>l’Open </a:t>
            </a:r>
            <a:r>
              <a:rPr lang="fr-FR" i="1" dirty="0" err="1"/>
              <a:t>Contracting</a:t>
            </a:r>
            <a:r>
              <a:rPr lang="fr-FR" i="1" dirty="0"/>
              <a:t> Partnership</a:t>
            </a:r>
            <a:endParaRPr lang="fr-FR" dirty="0"/>
          </a:p>
        </p:txBody>
      </p:sp>
    </p:spTree>
    <p:extLst>
      <p:ext uri="{BB962C8B-B14F-4D97-AF65-F5344CB8AC3E}">
        <p14:creationId xmlns:p14="http://schemas.microsoft.com/office/powerpoint/2010/main" val="35024992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98160-44CC-1E44-58E6-E4B922BFD6F1}"/>
              </a:ext>
            </a:extLst>
          </p:cNvPr>
          <p:cNvSpPr>
            <a:spLocks noGrp="1"/>
          </p:cNvSpPr>
          <p:nvPr>
            <p:ph type="title"/>
          </p:nvPr>
        </p:nvSpPr>
        <p:spPr/>
        <p:txBody>
          <a:bodyPr/>
          <a:lstStyle/>
          <a:p>
            <a:pPr algn="ctr"/>
            <a:r>
              <a:rPr lang="fr-FR" b="1" dirty="0"/>
              <a:t>Charte des Ressources naturelles</a:t>
            </a:r>
            <a:endParaRPr lang="fr-FR" dirty="0"/>
          </a:p>
        </p:txBody>
      </p:sp>
      <p:sp>
        <p:nvSpPr>
          <p:cNvPr id="3" name="Espace réservé du contenu 2">
            <a:extLst>
              <a:ext uri="{FF2B5EF4-FFF2-40B4-BE49-F238E27FC236}">
                <a16:creationId xmlns:a16="http://schemas.microsoft.com/office/drawing/2014/main" id="{17C5024B-7E32-2D2D-9C94-A2BF0A17DC47}"/>
              </a:ext>
            </a:extLst>
          </p:cNvPr>
          <p:cNvSpPr>
            <a:spLocks noGrp="1"/>
          </p:cNvSpPr>
          <p:nvPr>
            <p:ph idx="1"/>
          </p:nvPr>
        </p:nvSpPr>
        <p:spPr/>
        <p:txBody>
          <a:bodyPr/>
          <a:lstStyle/>
          <a:p>
            <a:pPr marL="0" indent="0" algn="just">
              <a:buNone/>
            </a:pPr>
            <a:r>
              <a:rPr lang="fr-FR" dirty="0"/>
              <a:t>La Charte des ressources naturelles est utilisée pour comparer les performances des États. La version 2014 précise que « le gouvernement doit faire connaître les détails de la procédure d’attribution, les contrats attribués, y compris les conditions fiscales y afférentes, la propriété réelle de tous les titulaires de licences, le programme de travail convenu, les engagements financiers pris et les dispositions fiscales attachées à la licence. »</a:t>
            </a:r>
          </a:p>
        </p:txBody>
      </p:sp>
    </p:spTree>
    <p:extLst>
      <p:ext uri="{BB962C8B-B14F-4D97-AF65-F5344CB8AC3E}">
        <p14:creationId xmlns:p14="http://schemas.microsoft.com/office/powerpoint/2010/main" val="40385236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84F88-4668-CF70-2E6B-2337EE2D7E93}"/>
              </a:ext>
            </a:extLst>
          </p:cNvPr>
          <p:cNvSpPr>
            <a:spLocks noGrp="1"/>
          </p:cNvSpPr>
          <p:nvPr>
            <p:ph type="title"/>
          </p:nvPr>
        </p:nvSpPr>
        <p:spPr/>
        <p:txBody>
          <a:bodyPr/>
          <a:lstStyle/>
          <a:p>
            <a:pPr algn="ctr"/>
            <a:r>
              <a:rPr lang="fr-FR" b="1" dirty="0"/>
              <a:t>Initiatives dans le cadre de l'OCDE</a:t>
            </a:r>
            <a:br>
              <a:rPr lang="fr-FR" b="1" dirty="0"/>
            </a:br>
            <a:endParaRPr lang="fr-FR" b="1" dirty="0"/>
          </a:p>
        </p:txBody>
      </p:sp>
      <p:sp>
        <p:nvSpPr>
          <p:cNvPr id="3" name="Espace réservé du contenu 2">
            <a:extLst>
              <a:ext uri="{FF2B5EF4-FFF2-40B4-BE49-F238E27FC236}">
                <a16:creationId xmlns:a16="http://schemas.microsoft.com/office/drawing/2014/main" id="{13A5007C-68FE-1D37-B663-AD3371E43ADB}"/>
              </a:ext>
            </a:extLst>
          </p:cNvPr>
          <p:cNvSpPr>
            <a:spLocks noGrp="1"/>
          </p:cNvSpPr>
          <p:nvPr>
            <p:ph idx="1"/>
          </p:nvPr>
        </p:nvSpPr>
        <p:spPr/>
        <p:txBody>
          <a:bodyPr>
            <a:normAutofit fontScale="47500" lnSpcReduction="20000"/>
          </a:bodyPr>
          <a:lstStyle/>
          <a:p>
            <a:pPr marL="0" indent="0" algn="just">
              <a:buNone/>
            </a:pPr>
            <a:r>
              <a:rPr lang="fr-FR" dirty="0"/>
              <a:t>L'Organisation de Coopération et de Développement Économiques (OCDE) joue un rôle clé dans la promotion de la transparence fiscale au niveau international. Elle a élaboré des normes comme : </a:t>
            </a:r>
          </a:p>
          <a:p>
            <a:pPr marL="0" indent="0" algn="just">
              <a:buNone/>
            </a:pPr>
            <a:r>
              <a:rPr lang="fr-FR" b="1" dirty="0"/>
              <a:t>Le </a:t>
            </a:r>
            <a:r>
              <a:rPr lang="fr-FR" dirty="0"/>
              <a:t> Projet BEPS de l’OCDE et du G20 sur l’érosion de la base d’imposition et le transfert de bénéfices ( 15 actions)</a:t>
            </a:r>
          </a:p>
          <a:p>
            <a:pPr marL="0" indent="0" algn="just">
              <a:buNone/>
            </a:pPr>
            <a:r>
              <a:rPr lang="fr-FR" dirty="0"/>
              <a:t>Lutter contre l'évasion fiscale des entreprises multinationales en s'assurant que les bénéfices sont taxés là où ils sont générés.</a:t>
            </a:r>
          </a:p>
          <a:p>
            <a:pPr marL="0" indent="0" algn="just">
              <a:buNone/>
            </a:pPr>
            <a:r>
              <a:rPr lang="fr-FR" dirty="0"/>
              <a:t> CONVENTION MULTILATÉRALE  POUR LA MISE EN OEUVRE DES MESURES RELATIVES AUX CONVENTIONS FISCALES  POUR PRÉVENIR L’ÉROSION DE LA BASE D’IMPOSITION ET LE TRANSFERT DE BÉNÉFICES </a:t>
            </a:r>
          </a:p>
          <a:p>
            <a:pPr marL="0" indent="0">
              <a:buNone/>
            </a:pPr>
            <a:r>
              <a:rPr lang="fr-FR" b="1" dirty="0"/>
              <a:t>La Convention multilatérale (CML) visant à mettre en œuvre le Montant A du Pilier Un </a:t>
            </a:r>
            <a:r>
              <a:rPr lang="fr-FR" dirty="0"/>
              <a:t>est conçue pour améliorer la stabilité et la sécurité juridique du système fiscal international </a:t>
            </a:r>
          </a:p>
          <a:p>
            <a:pPr marL="0" lvl="0" indent="0" algn="just">
              <a:buNone/>
            </a:pPr>
            <a:r>
              <a:rPr lang="fr-FR" b="1" dirty="0"/>
              <a:t>La Norme commune de déclaration (NCD)</a:t>
            </a:r>
            <a:r>
              <a:rPr lang="fr-FR" dirty="0"/>
              <a:t> </a:t>
            </a:r>
          </a:p>
          <a:p>
            <a:pPr marL="0" indent="0" algn="just">
              <a:buNone/>
            </a:pPr>
            <a:r>
              <a:rPr lang="fr-FR" dirty="0"/>
              <a:t>Exiger des institutions financières qu'elles collectent et échangent automatiquement des informations sur les comptes financiers entre les pays. </a:t>
            </a:r>
          </a:p>
          <a:p>
            <a:pPr marL="0" indent="0" algn="just">
              <a:buNone/>
            </a:pPr>
            <a:r>
              <a:rPr lang="fr-FR" b="1" dirty="0"/>
              <a:t>Le cas de l'Initiative Afrique</a:t>
            </a:r>
          </a:p>
          <a:p>
            <a:pPr marL="0" indent="0" algn="just">
              <a:buNone/>
            </a:pPr>
            <a:r>
              <a:rPr lang="fr-FR" dirty="0"/>
              <a:t>L'Initiative Afrique, une composante de l'OCDE, a mis en place un programme de travail axé sur la mise en œuvre du Niveau Essentiel de transparence fiscale, notamment en ce qui concerne les bénéficiaires effectifs. Elle vise aussi à améliorer les pratiques administratives et à renforcer la culture de la transparence et de l'échange de renseignements en Afrique. </a:t>
            </a:r>
          </a:p>
          <a:p>
            <a:pPr marL="0" indent="0" algn="just">
              <a:buNone/>
            </a:pPr>
            <a:r>
              <a:rPr lang="fr-FR" dirty="0"/>
              <a:t>OCDE (2024), </a:t>
            </a:r>
            <a:r>
              <a:rPr lang="fr-FR" i="1" dirty="0"/>
              <a:t>Codes de Libération de l’OCDE : Guide de Référence</a:t>
            </a:r>
            <a:endParaRPr lang="fr-FR" dirty="0"/>
          </a:p>
          <a:p>
            <a:pPr marL="0" lvl="0" indent="0" algn="just">
              <a:buNone/>
            </a:pPr>
            <a:r>
              <a:rPr lang="fr-FR" i="1" dirty="0"/>
              <a:t>Transparence fiscale (HR0027) - Open </a:t>
            </a:r>
            <a:r>
              <a:rPr lang="fr-FR" i="1" dirty="0" err="1"/>
              <a:t>Government</a:t>
            </a:r>
            <a:r>
              <a:rPr lang="fr-FR" i="1" dirty="0"/>
              <a:t> Partnership</a:t>
            </a:r>
          </a:p>
          <a:p>
            <a:endParaRPr lang="fr-FR" dirty="0"/>
          </a:p>
        </p:txBody>
      </p:sp>
    </p:spTree>
    <p:extLst>
      <p:ext uri="{BB962C8B-B14F-4D97-AF65-F5344CB8AC3E}">
        <p14:creationId xmlns:p14="http://schemas.microsoft.com/office/powerpoint/2010/main" val="36760331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03103-2DCD-EA10-ABA2-012F20A99525}"/>
              </a:ext>
            </a:extLst>
          </p:cNvPr>
          <p:cNvSpPr>
            <a:spLocks noGrp="1"/>
          </p:cNvSpPr>
          <p:nvPr>
            <p:ph type="title"/>
          </p:nvPr>
        </p:nvSpPr>
        <p:spPr/>
        <p:txBody>
          <a:bodyPr/>
          <a:lstStyle/>
          <a:p>
            <a:br>
              <a:rPr lang="fr-FR" sz="2400" b="1" dirty="0"/>
            </a:br>
            <a:r>
              <a:rPr lang="fr-FR" sz="2400" b="1" dirty="0"/>
              <a:t>Action 3 – Règles concernant les sociétés étrangères contrôlées 	</a:t>
            </a:r>
            <a:br>
              <a:rPr lang="fr-FR" sz="2400" b="1" dirty="0"/>
            </a:br>
            <a:endParaRPr lang="fr-FR" sz="2400" b="1" dirty="0"/>
          </a:p>
        </p:txBody>
      </p:sp>
      <p:sp>
        <p:nvSpPr>
          <p:cNvPr id="3" name="Espace réservé du contenu 2">
            <a:extLst>
              <a:ext uri="{FF2B5EF4-FFF2-40B4-BE49-F238E27FC236}">
                <a16:creationId xmlns:a16="http://schemas.microsoft.com/office/drawing/2014/main" id="{8E60A117-3536-2682-79E9-FDD2C670EC96}"/>
              </a:ext>
            </a:extLst>
          </p:cNvPr>
          <p:cNvSpPr>
            <a:spLocks noGrp="1"/>
          </p:cNvSpPr>
          <p:nvPr>
            <p:ph idx="1"/>
          </p:nvPr>
        </p:nvSpPr>
        <p:spPr/>
        <p:txBody>
          <a:bodyPr/>
          <a:lstStyle/>
          <a:p>
            <a:pPr marL="0" indent="0" algn="just">
              <a:buNone/>
            </a:pPr>
            <a:r>
              <a:rPr lang="fr-FR" dirty="0"/>
              <a:t>Élaborer des recommandations concernant la conception des règles relatives aux sociétés étrangères contrôlées » (notamment l’imposition des filiales non résidentes, sociétés de personnes, fiducies ou autres types de société opportunément implantées dans des juridictions à fiscalité faible ou nulle). 	</a:t>
            </a:r>
          </a:p>
          <a:p>
            <a:endParaRPr lang="fr-FR" dirty="0"/>
          </a:p>
        </p:txBody>
      </p:sp>
    </p:spTree>
    <p:extLst>
      <p:ext uri="{BB962C8B-B14F-4D97-AF65-F5344CB8AC3E}">
        <p14:creationId xmlns:p14="http://schemas.microsoft.com/office/powerpoint/2010/main" val="40420400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6460B-CAB5-7726-56DC-20183482025B}"/>
              </a:ext>
            </a:extLst>
          </p:cNvPr>
          <p:cNvSpPr>
            <a:spLocks noGrp="1"/>
          </p:cNvSpPr>
          <p:nvPr>
            <p:ph type="title"/>
          </p:nvPr>
        </p:nvSpPr>
        <p:spPr/>
        <p:txBody>
          <a:bodyPr/>
          <a:lstStyle/>
          <a:p>
            <a:r>
              <a:rPr lang="fr-FR" b="1" dirty="0"/>
              <a:t>Action 5 </a:t>
            </a:r>
            <a:r>
              <a:rPr lang="fr-FR" dirty="0"/>
              <a:t>– </a:t>
            </a:r>
            <a:r>
              <a:rPr lang="fr-FR" b="1" dirty="0"/>
              <a:t>Pratiques fiscales dommageables </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0EB8842C-97DD-6D4B-8704-57D62CB780FE}"/>
              </a:ext>
            </a:extLst>
          </p:cNvPr>
          <p:cNvSpPr>
            <a:spLocks noGrp="1"/>
          </p:cNvSpPr>
          <p:nvPr>
            <p:ph idx="1"/>
          </p:nvPr>
        </p:nvSpPr>
        <p:spPr/>
        <p:txBody>
          <a:bodyPr/>
          <a:lstStyle/>
          <a:p>
            <a:pPr marL="0" indent="0" algn="just">
              <a:buNone/>
            </a:pPr>
            <a:r>
              <a:rPr lang="fr-FR" dirty="0"/>
              <a:t>« Amélioration de la transparence, notamment par le biais de l’échange spontané obligatoire de renseignements sur les décisions relatives à des régimes préférentiels, et par l’obligation de requérir une activité substantielle pour l’instauration de tout régime préférentiel » (y compris les régimes dits de </a:t>
            </a:r>
            <a:r>
              <a:rPr lang="fr-FR" i="1" dirty="0"/>
              <a:t>patent box</a:t>
            </a:r>
            <a:r>
              <a:rPr lang="fr-FR" dirty="0"/>
              <a:t>).	</a:t>
            </a:r>
          </a:p>
          <a:p>
            <a:endParaRPr lang="fr-FR" dirty="0"/>
          </a:p>
        </p:txBody>
      </p:sp>
    </p:spTree>
    <p:extLst>
      <p:ext uri="{BB962C8B-B14F-4D97-AF65-F5344CB8AC3E}">
        <p14:creationId xmlns:p14="http://schemas.microsoft.com/office/powerpoint/2010/main" val="144913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8D440-748A-FB1A-0AD9-3C257B9F7712}"/>
              </a:ext>
            </a:extLst>
          </p:cNvPr>
          <p:cNvSpPr>
            <a:spLocks noGrp="1"/>
          </p:cNvSpPr>
          <p:nvPr>
            <p:ph type="title"/>
          </p:nvPr>
        </p:nvSpPr>
        <p:spPr/>
        <p:txBody>
          <a:bodyPr/>
          <a:lstStyle/>
          <a:p>
            <a:pPr algn="ctr"/>
            <a:br>
              <a:rPr lang="fr-FR" b="1" dirty="0">
                <a:solidFill>
                  <a:srgbClr val="000104"/>
                </a:solidFill>
              </a:rPr>
            </a:br>
            <a:r>
              <a:rPr lang="fr-FR" b="1" dirty="0">
                <a:solidFill>
                  <a:srgbClr val="000104"/>
                </a:solidFill>
              </a:rPr>
              <a:t>Pacte sur les droits civils et politiques du 16 décembre 1966 </a:t>
            </a:r>
            <a:br>
              <a:rPr lang="fr-FR" dirty="0"/>
            </a:br>
            <a:endParaRPr lang="fr-FR" dirty="0"/>
          </a:p>
        </p:txBody>
      </p:sp>
      <p:sp>
        <p:nvSpPr>
          <p:cNvPr id="3" name="Espace réservé du contenu 2">
            <a:extLst>
              <a:ext uri="{FF2B5EF4-FFF2-40B4-BE49-F238E27FC236}">
                <a16:creationId xmlns:a16="http://schemas.microsoft.com/office/drawing/2014/main" id="{9F6E4F1D-4AB8-E0C7-903B-E23F9C31AC92}"/>
              </a:ext>
            </a:extLst>
          </p:cNvPr>
          <p:cNvSpPr>
            <a:spLocks noGrp="1"/>
          </p:cNvSpPr>
          <p:nvPr>
            <p:ph idx="1"/>
          </p:nvPr>
        </p:nvSpPr>
        <p:spPr/>
        <p:txBody>
          <a:bodyPr/>
          <a:lstStyle/>
          <a:p>
            <a:pPr marL="0" indent="0" algn="just">
              <a:buNone/>
            </a:pPr>
            <a:r>
              <a:rPr lang="fr-FR" dirty="0">
                <a:solidFill>
                  <a:srgbClr val="000104"/>
                </a:solidFill>
              </a:rPr>
              <a:t>Le droit des peuples à disposer d'eux-mêmes est aussi consacré par l'article premier du Pacte sur les droits civils et politiques du 16 décembre 1966 : « Tous les peuples ont le droit de disposer d'eux-mêmes. En vertu de ce droit, ils déterminent librement leur statut politique et assurent librement leur développement économique, social et culturel ».</a:t>
            </a:r>
          </a:p>
          <a:p>
            <a:endParaRPr lang="fr-FR" dirty="0"/>
          </a:p>
        </p:txBody>
      </p:sp>
    </p:spTree>
    <p:extLst>
      <p:ext uri="{BB962C8B-B14F-4D97-AF65-F5344CB8AC3E}">
        <p14:creationId xmlns:p14="http://schemas.microsoft.com/office/powerpoint/2010/main" val="35651684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BD93A-659D-6A4A-7B08-D544CEA15B4A}"/>
              </a:ext>
            </a:extLst>
          </p:cNvPr>
          <p:cNvSpPr>
            <a:spLocks noGrp="1"/>
          </p:cNvSpPr>
          <p:nvPr>
            <p:ph type="title"/>
          </p:nvPr>
        </p:nvSpPr>
        <p:spPr/>
        <p:txBody>
          <a:bodyPr/>
          <a:lstStyle/>
          <a:p>
            <a:pPr algn="ctr"/>
            <a:br>
              <a:rPr lang="fr-FR" b="1" dirty="0"/>
            </a:br>
            <a:r>
              <a:rPr lang="fr-FR" sz="2800" b="1" dirty="0"/>
              <a:t>Action 11 – Mesure et suivi des données relatives au BEPS </a:t>
            </a:r>
            <a:r>
              <a:rPr lang="fr-FR" sz="2800" dirty="0"/>
              <a:t>	</a:t>
            </a:r>
            <a:br>
              <a:rPr lang="fr-FR" sz="2800" dirty="0"/>
            </a:br>
            <a:endParaRPr lang="fr-FR" sz="2800" dirty="0"/>
          </a:p>
        </p:txBody>
      </p:sp>
      <p:sp>
        <p:nvSpPr>
          <p:cNvPr id="3" name="Espace réservé du contenu 2">
            <a:extLst>
              <a:ext uri="{FF2B5EF4-FFF2-40B4-BE49-F238E27FC236}">
                <a16:creationId xmlns:a16="http://schemas.microsoft.com/office/drawing/2014/main" id="{CC163B25-B2C2-0806-49E7-37E351A3A5E3}"/>
              </a:ext>
            </a:extLst>
          </p:cNvPr>
          <p:cNvSpPr>
            <a:spLocks noGrp="1"/>
          </p:cNvSpPr>
          <p:nvPr>
            <p:ph idx="1"/>
          </p:nvPr>
        </p:nvSpPr>
        <p:spPr/>
        <p:txBody>
          <a:bodyPr/>
          <a:lstStyle/>
          <a:p>
            <a:pPr marL="0" indent="0" algn="just">
              <a:buNone/>
            </a:pPr>
            <a:r>
              <a:rPr lang="fr-FR" b="1" dirty="0"/>
              <a:t>« </a:t>
            </a:r>
            <a:r>
              <a:rPr lang="fr-FR" dirty="0"/>
              <a:t>Élaborer des recommandations concernant les indicateurs de l’ampleur et de l’impact économique du phénomène d’érosion de la base d’imposition et de transfert de bénéfices, et évaluer en permanence l’efficacité et l’effet économique des actions engagées pour lutter contre ce phénomène. » 	</a:t>
            </a:r>
          </a:p>
          <a:p>
            <a:endParaRPr lang="fr-FR" dirty="0"/>
          </a:p>
        </p:txBody>
      </p:sp>
    </p:spTree>
    <p:extLst>
      <p:ext uri="{BB962C8B-B14F-4D97-AF65-F5344CB8AC3E}">
        <p14:creationId xmlns:p14="http://schemas.microsoft.com/office/powerpoint/2010/main" val="68879980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01C7A-49CC-DC96-03E7-8EAE9EAF5DBE}"/>
              </a:ext>
            </a:extLst>
          </p:cNvPr>
          <p:cNvSpPr>
            <a:spLocks noGrp="1"/>
          </p:cNvSpPr>
          <p:nvPr>
            <p:ph type="title"/>
          </p:nvPr>
        </p:nvSpPr>
        <p:spPr/>
        <p:txBody>
          <a:bodyPr/>
          <a:lstStyle/>
          <a:p>
            <a:pPr algn="ctr"/>
            <a:r>
              <a:rPr lang="fr-FR" b="1" dirty="0"/>
              <a:t>Actions 12  et 13 du BEPS</a:t>
            </a:r>
          </a:p>
        </p:txBody>
      </p:sp>
      <p:sp>
        <p:nvSpPr>
          <p:cNvPr id="3" name="Espace réservé du contenu 2">
            <a:extLst>
              <a:ext uri="{FF2B5EF4-FFF2-40B4-BE49-F238E27FC236}">
                <a16:creationId xmlns:a16="http://schemas.microsoft.com/office/drawing/2014/main" id="{9F11ECF5-B43B-2D04-ED69-72EA5E358963}"/>
              </a:ext>
            </a:extLst>
          </p:cNvPr>
          <p:cNvSpPr>
            <a:spLocks noGrp="1"/>
          </p:cNvSpPr>
          <p:nvPr>
            <p:ph idx="1"/>
          </p:nvPr>
        </p:nvSpPr>
        <p:spPr/>
        <p:txBody>
          <a:bodyPr>
            <a:normAutofit fontScale="92500" lnSpcReduction="10000"/>
          </a:bodyPr>
          <a:lstStyle/>
          <a:p>
            <a:pPr marL="0" indent="0" algn="just">
              <a:buNone/>
            </a:pPr>
            <a:r>
              <a:rPr lang="fr-FR" b="1" dirty="0"/>
              <a:t>Action 12 </a:t>
            </a:r>
            <a:r>
              <a:rPr lang="fr-FR" dirty="0"/>
              <a:t>– </a:t>
            </a:r>
            <a:r>
              <a:rPr lang="fr-FR" b="1" dirty="0"/>
              <a:t>Règles de communication obligatoire d’informations </a:t>
            </a:r>
            <a:r>
              <a:rPr lang="fr-FR" dirty="0"/>
              <a:t>	</a:t>
            </a:r>
            <a:br>
              <a:rPr lang="fr-FR" dirty="0"/>
            </a:br>
            <a:endParaRPr lang="fr-FR" dirty="0"/>
          </a:p>
          <a:p>
            <a:pPr marL="0" indent="0" algn="just">
              <a:buNone/>
            </a:pPr>
            <a:r>
              <a:rPr lang="fr-FR" dirty="0"/>
              <a:t>« Recommandations relatives à la conception de règles de déclaration obligatoire » (obligation légale dans un petit nombre de pays de l’OCDE).	</a:t>
            </a:r>
          </a:p>
          <a:p>
            <a:pPr marL="0" indent="0" algn="just">
              <a:buNone/>
            </a:pPr>
            <a:r>
              <a:rPr lang="fr-FR" b="1" dirty="0"/>
              <a:t>Action 13 </a:t>
            </a:r>
            <a:r>
              <a:rPr lang="fr-FR" dirty="0"/>
              <a:t>– </a:t>
            </a:r>
            <a:r>
              <a:rPr lang="fr-FR" b="1" dirty="0"/>
              <a:t>Documentation des prix de transfert et déclarations pays par pays </a:t>
            </a:r>
            <a:r>
              <a:rPr lang="fr-FR" dirty="0"/>
              <a:t>	</a:t>
            </a:r>
          </a:p>
          <a:p>
            <a:pPr marL="0" indent="0" algn="just">
              <a:buNone/>
            </a:pPr>
            <a:r>
              <a:rPr lang="fr-FR" b="1" dirty="0"/>
              <a:t>« </a:t>
            </a:r>
            <a:r>
              <a:rPr lang="fr-FR" dirty="0"/>
              <a:t>Élaborer des règles applicables à la documentation des prix de transfert </a:t>
            </a:r>
            <a:r>
              <a:rPr lang="fr-FR" b="1" dirty="0"/>
              <a:t>».</a:t>
            </a:r>
            <a:r>
              <a:rPr lang="fr-FR" dirty="0"/>
              <a:t>	</a:t>
            </a:r>
          </a:p>
          <a:p>
            <a:endParaRPr lang="fr-FR" dirty="0"/>
          </a:p>
        </p:txBody>
      </p:sp>
    </p:spTree>
    <p:extLst>
      <p:ext uri="{BB962C8B-B14F-4D97-AF65-F5344CB8AC3E}">
        <p14:creationId xmlns:p14="http://schemas.microsoft.com/office/powerpoint/2010/main" val="32704476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6E65E-0F34-9FCC-40DE-F7EECCF21C46}"/>
              </a:ext>
            </a:extLst>
          </p:cNvPr>
          <p:cNvSpPr>
            <a:spLocks noGrp="1"/>
          </p:cNvSpPr>
          <p:nvPr>
            <p:ph type="title"/>
          </p:nvPr>
        </p:nvSpPr>
        <p:spPr/>
        <p:txBody>
          <a:bodyPr/>
          <a:lstStyle/>
          <a:p>
            <a:pPr algn="ctr"/>
            <a:r>
              <a:rPr lang="fr-FR" sz="1800" b="1" dirty="0"/>
              <a:t>De nouvelles données de l’OCDE mettent en lumière les risques d’évasion fiscale de la part des entreprises multinationales et la nécessité de mettre rapidement en œuvre la réforme fiscale internationale</a:t>
            </a:r>
            <a:br>
              <a:rPr lang="fr-FR" sz="1800" b="1" dirty="0"/>
            </a:br>
            <a:endParaRPr lang="fr-FR" sz="1800" dirty="0"/>
          </a:p>
        </p:txBody>
      </p:sp>
      <p:sp>
        <p:nvSpPr>
          <p:cNvPr id="3" name="Espace réservé du contenu 2">
            <a:extLst>
              <a:ext uri="{FF2B5EF4-FFF2-40B4-BE49-F238E27FC236}">
                <a16:creationId xmlns:a16="http://schemas.microsoft.com/office/drawing/2014/main" id="{7011EF58-9357-3408-E422-E22561CB5E7E}"/>
              </a:ext>
            </a:extLst>
          </p:cNvPr>
          <p:cNvSpPr>
            <a:spLocks noGrp="1"/>
          </p:cNvSpPr>
          <p:nvPr>
            <p:ph idx="1"/>
          </p:nvPr>
        </p:nvSpPr>
        <p:spPr/>
        <p:txBody>
          <a:bodyPr>
            <a:normAutofit fontScale="85000" lnSpcReduction="20000"/>
          </a:bodyPr>
          <a:lstStyle/>
          <a:p>
            <a:pPr marL="0" indent="0" algn="just">
              <a:buNone/>
            </a:pPr>
            <a:r>
              <a:rPr lang="fr-FR" dirty="0"/>
              <a:t>En novembre 2022, face à la persistance des risques d’érosion de la base d’imposition et de transfert des bénéfices (BEPS, et la nécessité de mettre en œuvre la solution reposant sur deux piliers pour faire en sorte que les grandes entreprises multinationales (EMN) paient leur juste part d’impôt là où elles exercent leurs activités et génèrent des bénéfices, l’OCDE entreprend de nouvelles réformes.</a:t>
            </a:r>
          </a:p>
          <a:p>
            <a:pPr marL="0" indent="0" algn="just">
              <a:buNone/>
            </a:pPr>
            <a:endParaRPr lang="fr-FR" dirty="0"/>
          </a:p>
          <a:p>
            <a:pPr marL="0" indent="0" algn="just">
              <a:buNone/>
            </a:pPr>
            <a:r>
              <a:rPr lang="fr-FR" dirty="0"/>
              <a:t>L’édition annuelle 2022 des </a:t>
            </a:r>
            <a:r>
              <a:rPr lang="fr-FR" b="1" i="1" dirty="0"/>
              <a:t>Statistiques de l'impôt sur les sociétés</a:t>
            </a:r>
            <a:r>
              <a:rPr lang="fr-FR" dirty="0"/>
              <a:t>, qui analyse plus de 160 pays et juridictions, comprend de nouvelles données agrégées issues des déclarations pays par pays sur les activités de près de 7 000 EMN, ce qui représente un progrès considérable dans les efforts de transparence fiscale.</a:t>
            </a:r>
          </a:p>
        </p:txBody>
      </p:sp>
    </p:spTree>
    <p:extLst>
      <p:ext uri="{BB962C8B-B14F-4D97-AF65-F5344CB8AC3E}">
        <p14:creationId xmlns:p14="http://schemas.microsoft.com/office/powerpoint/2010/main" val="40899924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2C79E-8D12-E6E1-1CF4-61323C90ACFD}"/>
              </a:ext>
            </a:extLst>
          </p:cNvPr>
          <p:cNvSpPr>
            <a:spLocks noGrp="1"/>
          </p:cNvSpPr>
          <p:nvPr>
            <p:ph type="title"/>
          </p:nvPr>
        </p:nvSpPr>
        <p:spPr/>
        <p:txBody>
          <a:bodyPr/>
          <a:lstStyle/>
          <a:p>
            <a:pPr algn="ctr"/>
            <a:r>
              <a:rPr lang="fr-FR" dirty="0"/>
              <a:t>L’édition annuelle 2022 des </a:t>
            </a:r>
            <a:r>
              <a:rPr lang="fr-FR" b="1" i="1" dirty="0"/>
              <a:t>Statistiques de l'impôt sur les sociétés</a:t>
            </a:r>
            <a:endParaRPr lang="fr-FR" dirty="0"/>
          </a:p>
        </p:txBody>
      </p:sp>
      <p:sp>
        <p:nvSpPr>
          <p:cNvPr id="3" name="Espace réservé du contenu 2">
            <a:extLst>
              <a:ext uri="{FF2B5EF4-FFF2-40B4-BE49-F238E27FC236}">
                <a16:creationId xmlns:a16="http://schemas.microsoft.com/office/drawing/2014/main" id="{07C4651E-5E6D-B669-209A-E9F3FF6F1BD6}"/>
              </a:ext>
            </a:extLst>
          </p:cNvPr>
          <p:cNvSpPr>
            <a:spLocks noGrp="1"/>
          </p:cNvSpPr>
          <p:nvPr>
            <p:ph idx="1"/>
          </p:nvPr>
        </p:nvSpPr>
        <p:spPr/>
        <p:txBody>
          <a:bodyPr>
            <a:normAutofit lnSpcReduction="10000"/>
          </a:bodyPr>
          <a:lstStyle/>
          <a:p>
            <a:pPr marL="0" indent="0" algn="just">
              <a:buNone/>
            </a:pPr>
            <a:r>
              <a:rPr lang="fr-FR" dirty="0"/>
              <a:t>Les données publiées par l’OCE en 2022 montrent en outre que l’impôt sur les bénéfices des sociétés demeure une source importante de recettes fiscales pour la plupart des pays, en particulier dans les économies de marché en développement et émergentes. En moyenne, l’impôt sur les sociétés représente une part plus importante du total des recettes fiscales en Afrique (18.8 %), dans la région Asie-Pacifique (18.2 %) et en Amérique latine et dans les Caraïbes (15.8 %) que dans les pays de l’OCDE (9.6 %).</a:t>
            </a:r>
            <a:br>
              <a:rPr lang="fr-FR" dirty="0"/>
            </a:br>
            <a:endParaRPr lang="fr-FR" dirty="0"/>
          </a:p>
          <a:p>
            <a:endParaRPr lang="fr-FR" dirty="0"/>
          </a:p>
        </p:txBody>
      </p:sp>
    </p:spTree>
    <p:extLst>
      <p:ext uri="{BB962C8B-B14F-4D97-AF65-F5344CB8AC3E}">
        <p14:creationId xmlns:p14="http://schemas.microsoft.com/office/powerpoint/2010/main" val="13810297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F5C38-AAC2-3804-3135-7F9F6AF64961}"/>
              </a:ext>
            </a:extLst>
          </p:cNvPr>
          <p:cNvSpPr>
            <a:spLocks noGrp="1"/>
          </p:cNvSpPr>
          <p:nvPr>
            <p:ph type="title"/>
          </p:nvPr>
        </p:nvSpPr>
        <p:spPr/>
        <p:txBody>
          <a:bodyPr/>
          <a:lstStyle/>
          <a:p>
            <a:pPr algn="ctr"/>
            <a:br>
              <a:rPr lang="fr-FR" b="1" dirty="0"/>
            </a:br>
            <a:r>
              <a:rPr lang="fr-FR" sz="2400" b="1" dirty="0"/>
              <a:t>L’OCDE annonce au G20 des progrès majeurs dans la réforme du système fiscal international</a:t>
            </a:r>
            <a:br>
              <a:rPr lang="fr-FR" b="1" dirty="0"/>
            </a:br>
            <a:endParaRPr lang="fr-FR" dirty="0"/>
          </a:p>
        </p:txBody>
      </p:sp>
      <p:sp>
        <p:nvSpPr>
          <p:cNvPr id="3" name="Espace réservé du contenu 2">
            <a:extLst>
              <a:ext uri="{FF2B5EF4-FFF2-40B4-BE49-F238E27FC236}">
                <a16:creationId xmlns:a16="http://schemas.microsoft.com/office/drawing/2014/main" id="{E4E7FC31-605B-51C6-F0CA-BFF856D84939}"/>
              </a:ext>
            </a:extLst>
          </p:cNvPr>
          <p:cNvSpPr>
            <a:spLocks noGrp="1"/>
          </p:cNvSpPr>
          <p:nvPr>
            <p:ph idx="1"/>
          </p:nvPr>
        </p:nvSpPr>
        <p:spPr/>
        <p:txBody>
          <a:bodyPr>
            <a:normAutofit lnSpcReduction="10000"/>
          </a:bodyPr>
          <a:lstStyle/>
          <a:p>
            <a:pPr marL="0" indent="0" algn="just">
              <a:buNone/>
            </a:pPr>
            <a:r>
              <a:rPr lang="fr-FR" dirty="0"/>
              <a:t>Le </a:t>
            </a:r>
            <a:r>
              <a:rPr lang="fr-FR" i="1" dirty="0"/>
              <a:t>Rapport sur la fiscalité du Secrétaire général de l’OCDE à l’intention des ministres des Finances et des gouverneurs de banque centrale des pays du G20, publié en juillet 2023, révèle que</a:t>
            </a:r>
            <a:r>
              <a:rPr lang="fr-FR" dirty="0"/>
              <a:t> Cadre inclusif OCDE/G20 sur l’érosion de la base d’imposition et le transfert de bénéfices (BEPS) progresse de manière significative dans les réformes en cours du système fiscal international, selon le dernier rapport présenté par le Secrétaire général de l’OCDE aux ministres des Finances et gouverneurs de banque centrale des pays du G20.</a:t>
            </a:r>
          </a:p>
        </p:txBody>
      </p:sp>
    </p:spTree>
    <p:extLst>
      <p:ext uri="{BB962C8B-B14F-4D97-AF65-F5344CB8AC3E}">
        <p14:creationId xmlns:p14="http://schemas.microsoft.com/office/powerpoint/2010/main" val="10950087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5F776-9163-9E04-4CCA-974A5CDC7992}"/>
              </a:ext>
            </a:extLst>
          </p:cNvPr>
          <p:cNvSpPr>
            <a:spLocks noGrp="1"/>
          </p:cNvSpPr>
          <p:nvPr>
            <p:ph type="title"/>
          </p:nvPr>
        </p:nvSpPr>
        <p:spPr/>
        <p:txBody>
          <a:bodyPr/>
          <a:lstStyle/>
          <a:p>
            <a:pPr algn="ctr"/>
            <a:r>
              <a:rPr lang="fr-FR" sz="2800" b="1" i="1" dirty="0"/>
              <a:t>The Global Initiative for Fiscal </a:t>
            </a:r>
            <a:r>
              <a:rPr lang="fr-FR" sz="2800" b="1" i="1" dirty="0" err="1"/>
              <a:t>Transparency</a:t>
            </a:r>
            <a:br>
              <a:rPr lang="fr-FR" sz="2800" b="1" dirty="0"/>
            </a:br>
            <a:r>
              <a:rPr lang="fr-FR" sz="2800" b="1" dirty="0"/>
              <a:t>(GIFT), OCDE</a:t>
            </a:r>
          </a:p>
        </p:txBody>
      </p:sp>
      <p:sp>
        <p:nvSpPr>
          <p:cNvPr id="3" name="Espace réservé du contenu 2">
            <a:extLst>
              <a:ext uri="{FF2B5EF4-FFF2-40B4-BE49-F238E27FC236}">
                <a16:creationId xmlns:a16="http://schemas.microsoft.com/office/drawing/2014/main" id="{EA2169DB-E1C4-5955-FD62-6B605EACE3D7}"/>
              </a:ext>
            </a:extLst>
          </p:cNvPr>
          <p:cNvSpPr>
            <a:spLocks noGrp="1"/>
          </p:cNvSpPr>
          <p:nvPr>
            <p:ph idx="1"/>
          </p:nvPr>
        </p:nvSpPr>
        <p:spPr/>
        <p:txBody>
          <a:bodyPr>
            <a:normAutofit fontScale="70000" lnSpcReduction="20000"/>
          </a:bodyPr>
          <a:lstStyle/>
          <a:p>
            <a:pPr marL="0" indent="0" algn="just">
              <a:buNone/>
            </a:pPr>
            <a:r>
              <a:rPr lang="fr-FR" dirty="0"/>
              <a:t>L’IGF a vu le jour lors du Sommet mondial pour le développement durable organisé par les Nations Unies (ONU) en 2002 à Johannesburg, en Afrique du </a:t>
            </a:r>
            <a:r>
              <a:rPr lang="fr-FR" dirty="0" err="1"/>
              <a:t>SudL'Initiative</a:t>
            </a:r>
            <a:r>
              <a:rPr lang="fr-FR" dirty="0"/>
              <a:t> mondiale pour la transparence fiscale (GIFT) est un réseau mondial facilitant le dialogue entre les gouvernements.</a:t>
            </a:r>
          </a:p>
          <a:p>
            <a:pPr marL="0" indent="0" algn="just">
              <a:buNone/>
            </a:pPr>
            <a:r>
              <a:rPr lang="fr-FR" dirty="0"/>
              <a:t>La morale des contribuables est susceptible d'être renforcé par un engagement à publier des informations qui renseignent</a:t>
            </a:r>
          </a:p>
          <a:p>
            <a:pPr marL="0" indent="0" algn="just">
              <a:buNone/>
            </a:pPr>
            <a:r>
              <a:rPr lang="fr-FR" dirty="0"/>
              <a:t>l'Initiative mondiale pour la transparence fiscale (GIFT), qui travaillent à promouvoir des principes de transparence dans les systèmes fiscaux. Ces principes visent à améliorer l'accès du public à l'information fiscale, la participation citoyenne et la responsabilité des gouvernements, contribuant ainsi à des recettes fiscales plus équitables et efficaces. </a:t>
            </a:r>
          </a:p>
          <a:p>
            <a:pPr marL="0" indent="0" algn="just">
              <a:buNone/>
            </a:pPr>
            <a:r>
              <a:rPr lang="fr-FR" dirty="0"/>
              <a:t>En 2022, elle a adopté des principes fondamentaux de transparence, participation et responsabilité pour les systèmes fiscaux, qui incluent : transparence proactive, accès à l’information, participation publique, responsabilité…</a:t>
            </a:r>
          </a:p>
          <a:p>
            <a:pPr marL="0" indent="0" algn="just">
              <a:buNone/>
            </a:pPr>
            <a:endParaRPr lang="fr-FR" dirty="0"/>
          </a:p>
        </p:txBody>
      </p:sp>
    </p:spTree>
    <p:extLst>
      <p:ext uri="{BB962C8B-B14F-4D97-AF65-F5344CB8AC3E}">
        <p14:creationId xmlns:p14="http://schemas.microsoft.com/office/powerpoint/2010/main" val="25219940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5C4F6-7E22-6801-DBA3-DAA8506438F6}"/>
              </a:ext>
            </a:extLst>
          </p:cNvPr>
          <p:cNvSpPr>
            <a:spLocks noGrp="1"/>
          </p:cNvSpPr>
          <p:nvPr>
            <p:ph type="title"/>
          </p:nvPr>
        </p:nvSpPr>
        <p:spPr/>
        <p:txBody>
          <a:bodyPr/>
          <a:lstStyle/>
          <a:p>
            <a:pPr algn="ctr"/>
            <a:br>
              <a:rPr lang="fr-FR" b="1" dirty="0"/>
            </a:br>
            <a:r>
              <a:rPr lang="fr-FR" sz="2800" b="1" dirty="0"/>
              <a:t>Forum mondial sur la transparence et l'échange de renseignements à des fins fiscales</a:t>
            </a:r>
            <a:br>
              <a:rPr lang="fr-FR" sz="2800" dirty="0"/>
            </a:br>
            <a:endParaRPr lang="fr-FR" sz="2800" dirty="0"/>
          </a:p>
        </p:txBody>
      </p:sp>
      <p:sp>
        <p:nvSpPr>
          <p:cNvPr id="3" name="Espace réservé du contenu 2">
            <a:extLst>
              <a:ext uri="{FF2B5EF4-FFF2-40B4-BE49-F238E27FC236}">
                <a16:creationId xmlns:a16="http://schemas.microsoft.com/office/drawing/2014/main" id="{BB6C42D8-C5B0-B5F5-286B-C6EE1C814E90}"/>
              </a:ext>
            </a:extLst>
          </p:cNvPr>
          <p:cNvSpPr>
            <a:spLocks noGrp="1"/>
          </p:cNvSpPr>
          <p:nvPr>
            <p:ph idx="1"/>
          </p:nvPr>
        </p:nvSpPr>
        <p:spPr/>
        <p:txBody>
          <a:bodyPr>
            <a:normAutofit fontScale="77500" lnSpcReduction="20000"/>
          </a:bodyPr>
          <a:lstStyle/>
          <a:p>
            <a:pPr marL="0" lvl="0" indent="0" algn="just" fontAlgn="base">
              <a:buNone/>
            </a:pPr>
            <a:r>
              <a:rPr lang="fr-FR" b="1"/>
              <a:t>La </a:t>
            </a:r>
            <a:r>
              <a:rPr lang="fr-FR" b="1" dirty="0"/>
              <a:t>création en 2002 par l’OCDE d’un organe </a:t>
            </a:r>
            <a:r>
              <a:rPr lang="fr-FR" b="1" i="1" dirty="0"/>
              <a:t>ad hoc</a:t>
            </a:r>
            <a:r>
              <a:rPr lang="fr-FR" b="1" dirty="0"/>
              <a:t>, rebaptisé en 2009 Forum mondial sur la transparence et l’échange de renseignements à des </a:t>
            </a:r>
            <a:r>
              <a:rPr lang="fr-FR" b="1"/>
              <a:t>fins fiscales.</a:t>
            </a:r>
            <a:endParaRPr lang="fr-FR" b="1" dirty="0"/>
          </a:p>
          <a:p>
            <a:pPr lvl="0" algn="just" fontAlgn="base"/>
            <a:r>
              <a:rPr lang="fr-FR" b="1" dirty="0"/>
              <a:t>Mettre fin à l'évasion fiscale offshore</a:t>
            </a:r>
            <a:endParaRPr lang="fr-FR" dirty="0"/>
          </a:p>
          <a:p>
            <a:pPr marL="0" lvl="0" indent="0" algn="just" fontAlgn="base">
              <a:buNone/>
            </a:pPr>
            <a:r>
              <a:rPr lang="fr-FR" dirty="0"/>
              <a:t>Avec 172 membres, le Forum mondial sur la transparence et l’échange de renseignements à des fins fiscales est le principal organisme international travaillant à la mise en œuvre de normes mondiales de transparence et d’échange de renseignements dans le monde entier.</a:t>
            </a:r>
          </a:p>
          <a:p>
            <a:pPr marL="0" lvl="0" indent="0" algn="just" fontAlgn="base">
              <a:buNone/>
            </a:pPr>
            <a:r>
              <a:rPr lang="fr-FR" dirty="0"/>
              <a:t>Depuis que le G20 a proclamé la fin du secret bancaire en 2009, la communauté internationale a remporté de grands succès dans la lutte contre l'évasion fiscale offshore. Grâce au Forum mondial, les pays et les juridictions ont mis en œuvre des normes rigoureuses qui ont permis d'atteindre un niveau de transparence fiscale sans précédent.</a:t>
            </a:r>
          </a:p>
          <a:p>
            <a:endParaRPr lang="fr-FR" dirty="0"/>
          </a:p>
        </p:txBody>
      </p:sp>
    </p:spTree>
    <p:extLst>
      <p:ext uri="{BB962C8B-B14F-4D97-AF65-F5344CB8AC3E}">
        <p14:creationId xmlns:p14="http://schemas.microsoft.com/office/powerpoint/2010/main" val="13033350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9CA83-309A-266B-C206-D570E2D1C7A5}"/>
              </a:ext>
            </a:extLst>
          </p:cNvPr>
          <p:cNvSpPr>
            <a:spLocks noGrp="1"/>
          </p:cNvSpPr>
          <p:nvPr>
            <p:ph type="title"/>
          </p:nvPr>
        </p:nvSpPr>
        <p:spPr/>
        <p:txBody>
          <a:bodyPr/>
          <a:lstStyle/>
          <a:p>
            <a:pPr algn="ctr"/>
            <a:r>
              <a:rPr lang="fr-FR" sz="2800" b="1" dirty="0"/>
              <a:t>Forum mondial sur la transparence et l'échange de renseignements à des fins fiscales</a:t>
            </a:r>
            <a:endParaRPr lang="fr-FR" sz="2800" dirty="0"/>
          </a:p>
        </p:txBody>
      </p:sp>
      <p:sp>
        <p:nvSpPr>
          <p:cNvPr id="3" name="Espace réservé du contenu 2">
            <a:extLst>
              <a:ext uri="{FF2B5EF4-FFF2-40B4-BE49-F238E27FC236}">
                <a16:creationId xmlns:a16="http://schemas.microsoft.com/office/drawing/2014/main" id="{0E51DB17-C8F8-286B-9892-E2B174F5556C}"/>
              </a:ext>
            </a:extLst>
          </p:cNvPr>
          <p:cNvSpPr>
            <a:spLocks noGrp="1"/>
          </p:cNvSpPr>
          <p:nvPr>
            <p:ph idx="1"/>
          </p:nvPr>
        </p:nvSpPr>
        <p:spPr/>
        <p:txBody>
          <a:bodyPr>
            <a:normAutofit fontScale="70000" lnSpcReduction="20000"/>
          </a:bodyPr>
          <a:lstStyle/>
          <a:p>
            <a:pPr lvl="0" algn="just" fontAlgn="base"/>
            <a:r>
              <a:rPr lang="fr-FR" b="1" dirty="0"/>
              <a:t>Échange d'informations sur demande</a:t>
            </a:r>
            <a:endParaRPr lang="fr-FR" dirty="0"/>
          </a:p>
          <a:p>
            <a:pPr marL="0" lvl="0" indent="0" algn="just" fontAlgn="base">
              <a:buNone/>
            </a:pPr>
            <a:r>
              <a:rPr lang="fr-FR" dirty="0"/>
              <a:t>Cette norme exige la transparence des documents bancaires et comptables, ainsi que la propriété des entités et des structures juridiques. Elle fournit un cadre pour l'obtention d'informations sur demande entre autorités fiscales.</a:t>
            </a:r>
          </a:p>
          <a:p>
            <a:pPr lvl="0" algn="just" fontAlgn="base"/>
            <a:r>
              <a:rPr lang="fr-FR" b="1" dirty="0"/>
              <a:t>Échange automatique d'informations</a:t>
            </a:r>
            <a:endParaRPr lang="fr-FR" dirty="0"/>
          </a:p>
          <a:p>
            <a:pPr marL="0" lvl="0" indent="0" algn="just" fontAlgn="base">
              <a:buNone/>
            </a:pPr>
            <a:r>
              <a:rPr lang="fr-FR" dirty="0"/>
              <a:t>Cette norme permet l’échange annuel automatique d’informations sur les comptes financiers offshore.</a:t>
            </a:r>
          </a:p>
          <a:p>
            <a:pPr lvl="0" algn="just" fontAlgn="base"/>
            <a:r>
              <a:rPr lang="fr-FR" b="1" dirty="0"/>
              <a:t>Renforcement des capacités et assistance technique</a:t>
            </a:r>
            <a:endParaRPr lang="fr-FR" dirty="0"/>
          </a:p>
          <a:p>
            <a:pPr marL="0" lvl="0" indent="0" algn="just" fontAlgn="base">
              <a:buNone/>
            </a:pPr>
            <a:r>
              <a:rPr lang="fr-FR" dirty="0"/>
              <a:t>Les activités de renforcement des capacités et d'assistance technique garantissent à tous nos membres un soutien et des outils pour mettre en œuvre les normes fiscales internationales. Des supports d'orientation, des formations en ligne et des cours virtuels sont accessibles via l'onglet « Ressources ».</a:t>
            </a:r>
          </a:p>
          <a:p>
            <a:endParaRPr lang="fr-FR" dirty="0"/>
          </a:p>
        </p:txBody>
      </p:sp>
    </p:spTree>
    <p:extLst>
      <p:ext uri="{BB962C8B-B14F-4D97-AF65-F5344CB8AC3E}">
        <p14:creationId xmlns:p14="http://schemas.microsoft.com/office/powerpoint/2010/main" val="1818817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8DF6D-0DD8-CE66-3269-9FE0F323605C}"/>
              </a:ext>
            </a:extLst>
          </p:cNvPr>
          <p:cNvSpPr>
            <a:spLocks noGrp="1"/>
          </p:cNvSpPr>
          <p:nvPr>
            <p:ph type="title"/>
          </p:nvPr>
        </p:nvSpPr>
        <p:spPr/>
        <p:txBody>
          <a:bodyPr/>
          <a:lstStyle/>
          <a:p>
            <a:pPr algn="ctr"/>
            <a:br>
              <a:rPr lang="fr-FR" b="1" dirty="0"/>
            </a:br>
            <a:r>
              <a:rPr lang="fr-FR" b="1" dirty="0"/>
              <a:t>Le Forum mondial agit à travers :</a:t>
            </a:r>
            <a:br>
              <a:rPr lang="fr-FR" b="1" dirty="0"/>
            </a:br>
            <a:endParaRPr lang="fr-FR" b="1" dirty="0"/>
          </a:p>
        </p:txBody>
      </p:sp>
      <p:sp>
        <p:nvSpPr>
          <p:cNvPr id="3" name="Espace réservé du contenu 2">
            <a:extLst>
              <a:ext uri="{FF2B5EF4-FFF2-40B4-BE49-F238E27FC236}">
                <a16:creationId xmlns:a16="http://schemas.microsoft.com/office/drawing/2014/main" id="{2E8FDA09-13D1-0EB8-9C8E-CDB8F9BE32EB}"/>
              </a:ext>
            </a:extLst>
          </p:cNvPr>
          <p:cNvSpPr>
            <a:spLocks noGrp="1"/>
          </p:cNvSpPr>
          <p:nvPr>
            <p:ph idx="1"/>
          </p:nvPr>
        </p:nvSpPr>
        <p:spPr/>
        <p:txBody>
          <a:bodyPr>
            <a:normAutofit fontScale="85000" lnSpcReduction="20000"/>
          </a:bodyPr>
          <a:lstStyle/>
          <a:p>
            <a:pPr lvl="0" algn="just"/>
            <a:r>
              <a:rPr lang="fr-FR" dirty="0"/>
              <a:t>suivi de la mise en œuvre des normes,</a:t>
            </a:r>
          </a:p>
          <a:p>
            <a:pPr lvl="0" algn="just"/>
            <a:r>
              <a:rPr lang="fr-FR" dirty="0"/>
              <a:t>effectuer des évaluations par les pairs pour évaluer l'efficacité de la mise en œuvre,</a:t>
            </a:r>
          </a:p>
          <a:p>
            <a:pPr lvl="0" algn="just"/>
            <a:r>
              <a:rPr lang="fr-FR" dirty="0"/>
              <a:t>renforcement des capacités et assistance technique pour soutenir ses membres.</a:t>
            </a:r>
          </a:p>
          <a:p>
            <a:pPr algn="just"/>
            <a:r>
              <a:rPr lang="fr-FR" b="1" dirty="0"/>
              <a:t>Promouvoir les normes internationales de transparence fiscale</a:t>
            </a:r>
            <a:endParaRPr lang="fr-FR" dirty="0"/>
          </a:p>
          <a:p>
            <a:pPr marL="0" indent="0" algn="just">
              <a:buNone/>
            </a:pPr>
            <a:r>
              <a:rPr lang="fr-FR" dirty="0"/>
              <a:t>Le Forum mondial est l'organisme international de premier plan qui œuvre pour garantir la mise en œuvre efficace des normes de transparence et d'échange d'informations dans le monde entier et plus particulièrement l'échange d'informations sur demande (EOIR) et l'échange automatique d'informations (AEOI).</a:t>
            </a:r>
          </a:p>
          <a:p>
            <a:endParaRPr lang="fr-FR" dirty="0"/>
          </a:p>
        </p:txBody>
      </p:sp>
    </p:spTree>
    <p:extLst>
      <p:ext uri="{BB962C8B-B14F-4D97-AF65-F5344CB8AC3E}">
        <p14:creationId xmlns:p14="http://schemas.microsoft.com/office/powerpoint/2010/main" val="41899785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ACA11-6FF9-5A66-6E22-1D70096D201D}"/>
              </a:ext>
            </a:extLst>
          </p:cNvPr>
          <p:cNvSpPr>
            <a:spLocks noGrp="1"/>
          </p:cNvSpPr>
          <p:nvPr>
            <p:ph type="title"/>
          </p:nvPr>
        </p:nvSpPr>
        <p:spPr/>
        <p:txBody>
          <a:bodyPr/>
          <a:lstStyle/>
          <a:p>
            <a:pPr algn="ctr"/>
            <a:r>
              <a:rPr lang="fr-FR" b="1" dirty="0">
                <a:solidFill>
                  <a:srgbClr val="000104"/>
                </a:solidFill>
              </a:rPr>
              <a:t>La Vision Minière Africaine</a:t>
            </a:r>
          </a:p>
        </p:txBody>
      </p:sp>
      <p:sp>
        <p:nvSpPr>
          <p:cNvPr id="3" name="Espace réservé du contenu 2">
            <a:extLst>
              <a:ext uri="{FF2B5EF4-FFF2-40B4-BE49-F238E27FC236}">
                <a16:creationId xmlns:a16="http://schemas.microsoft.com/office/drawing/2014/main" id="{2A299C2F-2C88-5B25-7F70-DE1B2A1C4C71}"/>
              </a:ext>
            </a:extLst>
          </p:cNvPr>
          <p:cNvSpPr>
            <a:spLocks noGrp="1"/>
          </p:cNvSpPr>
          <p:nvPr>
            <p:ph idx="1"/>
          </p:nvPr>
        </p:nvSpPr>
        <p:spPr/>
        <p:txBody>
          <a:bodyPr>
            <a:normAutofit lnSpcReduction="10000"/>
          </a:bodyPr>
          <a:lstStyle/>
          <a:p>
            <a:pPr marL="0" indent="0" algn="just">
              <a:buNone/>
            </a:pPr>
            <a:r>
              <a:rPr lang="fr-FR" dirty="0"/>
              <a:t>La Vision Minière Africaine qui a été adoptée par l’ensemble des pays du continent met elle aussi un accent sur la transparence dans le secteur extractif, parallèlement à un besoin de changements structurels économiques profonds, pour faire en sorte que les ressources servent les intérêts des populations. La Vision prescrit notamment, que les lois doivent autoriser de bien connaître les personnes derrière les multinationales extractives ainsi que leurs projets. Les conventions doivent aussi faire l’objet de validation par les parlements.  </a:t>
            </a:r>
          </a:p>
          <a:p>
            <a:endParaRPr lang="fr-FR" dirty="0"/>
          </a:p>
        </p:txBody>
      </p:sp>
    </p:spTree>
    <p:extLst>
      <p:ext uri="{BB962C8B-B14F-4D97-AF65-F5344CB8AC3E}">
        <p14:creationId xmlns:p14="http://schemas.microsoft.com/office/powerpoint/2010/main" val="19192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ADD0-E6F0-17E2-4915-04D2E080F6A0}"/>
              </a:ext>
            </a:extLst>
          </p:cNvPr>
          <p:cNvSpPr>
            <a:spLocks noGrp="1"/>
          </p:cNvSpPr>
          <p:nvPr>
            <p:ph type="title"/>
          </p:nvPr>
        </p:nvSpPr>
        <p:spPr/>
        <p:txBody>
          <a:bodyPr/>
          <a:lstStyle/>
          <a:p>
            <a:pPr algn="ctr"/>
            <a:br>
              <a:rPr lang="fr-FR" sz="2000" b="1" dirty="0"/>
            </a:br>
            <a:br>
              <a:rPr lang="fr-FR" sz="2000" b="1" dirty="0"/>
            </a:br>
            <a:r>
              <a:rPr lang="fr-FR" sz="1800" b="1" dirty="0">
                <a:solidFill>
                  <a:srgbClr val="000104"/>
                </a:solidFill>
              </a:rPr>
              <a:t>DÉCLARATION DE RIO SUR L'ENVIRONNEMENT ET LE DÉVELOPPEMENT</a:t>
            </a:r>
            <a:br>
              <a:rPr lang="fr-FR" sz="1800" b="1" dirty="0">
                <a:solidFill>
                  <a:srgbClr val="000104"/>
                </a:solidFill>
              </a:rPr>
            </a:br>
            <a:r>
              <a:rPr lang="fr-FR" sz="1800" b="1" dirty="0">
                <a:solidFill>
                  <a:srgbClr val="000104"/>
                </a:solidFill>
              </a:rPr>
              <a:t>PRINCIPES DE GESTION DES FORÊTS, Rio de Janeiro, juin 1992</a:t>
            </a:r>
            <a:br>
              <a:rPr lang="fr-FR" sz="1800" b="1" dirty="0">
                <a:solidFill>
                  <a:srgbClr val="000104"/>
                </a:solidFill>
              </a:rPr>
            </a:br>
            <a:r>
              <a:rPr lang="fr-FR" sz="1800" b="1" dirty="0">
                <a:solidFill>
                  <a:srgbClr val="000104"/>
                </a:solidFill>
              </a:rPr>
              <a:t>PRINCIPE 2</a:t>
            </a:r>
            <a:br>
              <a:rPr lang="fr-FR" sz="1800" b="1" dirty="0">
                <a:solidFill>
                  <a:srgbClr val="000104"/>
                </a:solidFill>
              </a:rPr>
            </a:br>
            <a:endParaRPr lang="en-GB" sz="1800" b="1" dirty="0">
              <a:solidFill>
                <a:srgbClr val="000104"/>
              </a:solidFill>
            </a:endParaRPr>
          </a:p>
        </p:txBody>
      </p:sp>
      <p:sp>
        <p:nvSpPr>
          <p:cNvPr id="3" name="Content Placeholder 2">
            <a:extLst>
              <a:ext uri="{FF2B5EF4-FFF2-40B4-BE49-F238E27FC236}">
                <a16:creationId xmlns:a16="http://schemas.microsoft.com/office/drawing/2014/main" id="{2BAE994F-E9C9-72A1-AFD1-BFAB25245392}"/>
              </a:ext>
            </a:extLst>
          </p:cNvPr>
          <p:cNvSpPr>
            <a:spLocks noGrp="1"/>
          </p:cNvSpPr>
          <p:nvPr>
            <p:ph idx="1"/>
          </p:nvPr>
        </p:nvSpPr>
        <p:spPr>
          <a:xfrm>
            <a:off x="624000" y="1828800"/>
            <a:ext cx="10863807" cy="4593632"/>
          </a:xfrm>
        </p:spPr>
        <p:txBody>
          <a:bodyPr>
            <a:noAutofit/>
          </a:bodyPr>
          <a:lstStyle/>
          <a:p>
            <a:pPr marL="457200" lvl="1" indent="0" algn="just">
              <a:buNone/>
            </a:pPr>
            <a:r>
              <a:rPr lang="fr-FR" b="1" dirty="0"/>
              <a:t>Conformément à la Charte des Nations Unies et aux principes du droit international, les Etats ont le droit souverain d'exploiter leurs propres ressources selon leur politique d'environnement et de développement, et ils ont le devoir de faire en sorte que les activités exercées dans les limites de leur juridiction ou sous leur contrôle ne causent pas de dommages à l'environnement dans d'autres Etats ou dans des zones ne relevant d'aucune juridiction nationale.</a:t>
            </a:r>
            <a:endParaRPr lang="fr-FR" dirty="0"/>
          </a:p>
          <a:p>
            <a:pPr lvl="1"/>
            <a:endParaRPr lang="en-GB" sz="1800" dirty="0">
              <a:solidFill>
                <a:srgbClr val="000104"/>
              </a:solidFill>
              <a:latin typeface="+mj-lt"/>
            </a:endParaRPr>
          </a:p>
          <a:p>
            <a:pPr lvl="1"/>
            <a:endParaRPr lang="en-GB" sz="1800" dirty="0">
              <a:solidFill>
                <a:srgbClr val="000104"/>
              </a:solidFill>
              <a:latin typeface="+mj-lt"/>
            </a:endParaRPr>
          </a:p>
          <a:p>
            <a:pPr lvl="1"/>
            <a:endParaRPr lang="en-GB" sz="1800" dirty="0">
              <a:solidFill>
                <a:srgbClr val="000104"/>
              </a:solidFill>
              <a:latin typeface="+mj-lt"/>
            </a:endParaRPr>
          </a:p>
        </p:txBody>
      </p:sp>
    </p:spTree>
    <p:extLst>
      <p:ext uri="{BB962C8B-B14F-4D97-AF65-F5344CB8AC3E}">
        <p14:creationId xmlns:p14="http://schemas.microsoft.com/office/powerpoint/2010/main" val="232988878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C7F8E-0C02-7B20-4E5D-DC4408BFE818}"/>
              </a:ext>
            </a:extLst>
          </p:cNvPr>
          <p:cNvSpPr>
            <a:spLocks noGrp="1"/>
          </p:cNvSpPr>
          <p:nvPr>
            <p:ph type="title"/>
          </p:nvPr>
        </p:nvSpPr>
        <p:spPr/>
        <p:txBody>
          <a:bodyPr/>
          <a:lstStyle/>
          <a:p>
            <a:pPr algn="ctr"/>
            <a:r>
              <a:rPr lang="fr-FR" b="1" dirty="0">
                <a:solidFill>
                  <a:srgbClr val="000104"/>
                </a:solidFill>
              </a:rPr>
              <a:t>La Vision Minière Africaine</a:t>
            </a:r>
            <a:endParaRPr lang="fr-FR" dirty="0"/>
          </a:p>
        </p:txBody>
      </p:sp>
      <p:sp>
        <p:nvSpPr>
          <p:cNvPr id="3" name="Espace réservé du contenu 2">
            <a:extLst>
              <a:ext uri="{FF2B5EF4-FFF2-40B4-BE49-F238E27FC236}">
                <a16:creationId xmlns:a16="http://schemas.microsoft.com/office/drawing/2014/main" id="{25EB6C54-7D79-55BB-ACA3-E6520A8BCCA3}"/>
              </a:ext>
            </a:extLst>
          </p:cNvPr>
          <p:cNvSpPr>
            <a:spLocks noGrp="1"/>
          </p:cNvSpPr>
          <p:nvPr>
            <p:ph idx="1"/>
          </p:nvPr>
        </p:nvSpPr>
        <p:spPr/>
        <p:txBody>
          <a:bodyPr>
            <a:normAutofit fontScale="85000" lnSpcReduction="10000"/>
          </a:bodyPr>
          <a:lstStyle/>
          <a:p>
            <a:pPr marL="0" indent="0" algn="just">
              <a:buNone/>
            </a:pPr>
            <a:r>
              <a:rPr lang="fr-FR" dirty="0"/>
              <a:t>Ainsi, pour promouvoir la transparence fiscale et lutter contre les flux financiers illicites dans le secteur extractif: </a:t>
            </a:r>
          </a:p>
          <a:p>
            <a:pPr lvl="0" algn="just"/>
            <a:r>
              <a:rPr lang="fr-FR" dirty="0"/>
              <a:t>les pays doivent mettre rapidement un cadre qui assure une plus grande transparence sur l’exploitation des ressources extractives, afin de permettre à leurs administrations fiscales d’accéder à des meilleures informations et collecter plus de revenus. Ces dernières ainsi que d’autres institutions de contrôle devront être impliqués dans les processus d’attribution et d’exécution de ces conventions; </a:t>
            </a:r>
          </a:p>
          <a:p>
            <a:pPr lvl="0" algn="just"/>
            <a:r>
              <a:rPr lang="fr-FR" dirty="0"/>
              <a:t>les pays doivent exiger aux multinationales de communiquent périodiquement sur les techniques de planification fiscale qu’elles utilisent;</a:t>
            </a:r>
          </a:p>
          <a:p>
            <a:endParaRPr lang="fr-FR" dirty="0"/>
          </a:p>
        </p:txBody>
      </p:sp>
    </p:spTree>
    <p:extLst>
      <p:ext uri="{BB962C8B-B14F-4D97-AF65-F5344CB8AC3E}">
        <p14:creationId xmlns:p14="http://schemas.microsoft.com/office/powerpoint/2010/main" val="34587914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2B93B-F163-10C2-E415-AF5426E61275}"/>
              </a:ext>
            </a:extLst>
          </p:cNvPr>
          <p:cNvSpPr>
            <a:spLocks noGrp="1"/>
          </p:cNvSpPr>
          <p:nvPr>
            <p:ph type="title"/>
          </p:nvPr>
        </p:nvSpPr>
        <p:spPr/>
        <p:txBody>
          <a:bodyPr/>
          <a:lstStyle/>
          <a:p>
            <a:pPr algn="ctr"/>
            <a:r>
              <a:rPr lang="fr-FR" b="1" dirty="0">
                <a:solidFill>
                  <a:srgbClr val="000104"/>
                </a:solidFill>
              </a:rPr>
              <a:t>La Vision Minière Africaine</a:t>
            </a:r>
            <a:endParaRPr lang="fr-FR" dirty="0"/>
          </a:p>
        </p:txBody>
      </p:sp>
      <p:sp>
        <p:nvSpPr>
          <p:cNvPr id="3" name="Espace réservé du contenu 2">
            <a:extLst>
              <a:ext uri="{FF2B5EF4-FFF2-40B4-BE49-F238E27FC236}">
                <a16:creationId xmlns:a16="http://schemas.microsoft.com/office/drawing/2014/main" id="{F989847D-6D30-0304-909F-9055CD0B44FB}"/>
              </a:ext>
            </a:extLst>
          </p:cNvPr>
          <p:cNvSpPr>
            <a:spLocks noGrp="1"/>
          </p:cNvSpPr>
          <p:nvPr>
            <p:ph idx="1"/>
          </p:nvPr>
        </p:nvSpPr>
        <p:spPr/>
        <p:txBody>
          <a:bodyPr>
            <a:normAutofit fontScale="77500" lnSpcReduction="20000"/>
          </a:bodyPr>
          <a:lstStyle/>
          <a:p>
            <a:pPr lvl="0" algn="just"/>
            <a:r>
              <a:rPr lang="fr-FR" dirty="0"/>
              <a:t>les pays doivent adopter des lois qui assurent la disponibilité des informations sur les propriétaires effectifs de toute entreprise minière locale ou étrangère. Ces informations doivent être mises à jour et vérifiées à l’aide de logiciels de traitement automatique des données;</a:t>
            </a:r>
          </a:p>
          <a:p>
            <a:pPr lvl="0" algn="just"/>
            <a:r>
              <a:rPr lang="fr-FR" dirty="0"/>
              <a:t>les pays doivent publier toutes les dépenses fiscales liées aux industries extractives avec des objectifs politiques clairs et évaluer leur efficacité.</a:t>
            </a:r>
          </a:p>
          <a:p>
            <a:pPr lvl="0" algn="just"/>
            <a:r>
              <a:rPr lang="fr-FR" dirty="0"/>
              <a:t>Il est important de mettre en place des dispositifs efficaces pour la taxation des plus-values que réalisent les entreprises sur les matières premières en faisant des transactions offshores. Ces transactions sont souvent effectuées entre entités d’un même groupe à des prix arbitraires. Il est aussi commun pour ces multinationales de faire des transferts d’actions à l’étranger, qui cachent effectivement l’acquisition des ressources par une nouvelle entité,</a:t>
            </a:r>
          </a:p>
          <a:p>
            <a:endParaRPr lang="fr-FR" dirty="0"/>
          </a:p>
        </p:txBody>
      </p:sp>
    </p:spTree>
    <p:extLst>
      <p:ext uri="{BB962C8B-B14F-4D97-AF65-F5344CB8AC3E}">
        <p14:creationId xmlns:p14="http://schemas.microsoft.com/office/powerpoint/2010/main" val="40249497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9CBD3-DD9D-6E8E-BA40-0CD9A89B9A45}"/>
              </a:ext>
            </a:extLst>
          </p:cNvPr>
          <p:cNvSpPr>
            <a:spLocks noGrp="1"/>
          </p:cNvSpPr>
          <p:nvPr>
            <p:ph type="title"/>
          </p:nvPr>
        </p:nvSpPr>
        <p:spPr/>
        <p:txBody>
          <a:bodyPr/>
          <a:lstStyle/>
          <a:p>
            <a:pPr algn="ctr"/>
            <a:r>
              <a:rPr lang="fr-FR" b="1" dirty="0">
                <a:solidFill>
                  <a:srgbClr val="000104"/>
                </a:solidFill>
              </a:rPr>
              <a:t>La Vision Minière Africaine</a:t>
            </a:r>
            <a:endParaRPr lang="fr-FR" dirty="0"/>
          </a:p>
        </p:txBody>
      </p:sp>
      <p:sp>
        <p:nvSpPr>
          <p:cNvPr id="3" name="Espace réservé du contenu 2">
            <a:extLst>
              <a:ext uri="{FF2B5EF4-FFF2-40B4-BE49-F238E27FC236}">
                <a16:creationId xmlns:a16="http://schemas.microsoft.com/office/drawing/2014/main" id="{783D8274-B40B-DF63-5BEC-1552E74AFEF7}"/>
              </a:ext>
            </a:extLst>
          </p:cNvPr>
          <p:cNvSpPr>
            <a:spLocks noGrp="1"/>
          </p:cNvSpPr>
          <p:nvPr>
            <p:ph idx="1"/>
          </p:nvPr>
        </p:nvSpPr>
        <p:spPr/>
        <p:txBody>
          <a:bodyPr/>
          <a:lstStyle/>
          <a:p>
            <a:pPr algn="just"/>
            <a:r>
              <a:rPr lang="fr-FR" dirty="0"/>
              <a:t>Il est aussi crucial de s’assurer que les zones et entrepôts francs ne soient pas instrumentalisés pour des transactions non contrôlées sur les minerais. A cet effet, les administrations doivent renforcent la coopération et l’échange d’information avec les autorités douanières pour faire en sorte que la valeur des ressources qui transitent par le port correspond aux activités et ressources déclarées.  </a:t>
            </a:r>
          </a:p>
          <a:p>
            <a:endParaRPr lang="fr-FR" dirty="0"/>
          </a:p>
        </p:txBody>
      </p:sp>
    </p:spTree>
    <p:extLst>
      <p:ext uri="{BB962C8B-B14F-4D97-AF65-F5344CB8AC3E}">
        <p14:creationId xmlns:p14="http://schemas.microsoft.com/office/powerpoint/2010/main" val="11978024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ADE5B-34DB-A207-F925-B551449E6076}"/>
              </a:ext>
            </a:extLst>
          </p:cNvPr>
          <p:cNvSpPr>
            <a:spLocks noGrp="1"/>
          </p:cNvSpPr>
          <p:nvPr>
            <p:ph type="title"/>
          </p:nvPr>
        </p:nvSpPr>
        <p:spPr/>
        <p:txBody>
          <a:bodyPr/>
          <a:lstStyle/>
          <a:p>
            <a:pPr algn="ctr"/>
            <a:r>
              <a:rPr lang="fr-FR" b="1" dirty="0">
                <a:solidFill>
                  <a:srgbClr val="000104"/>
                </a:solidFill>
              </a:rPr>
              <a:t>La Vision Minière Africaine</a:t>
            </a:r>
            <a:endParaRPr lang="fr-FR" dirty="0"/>
          </a:p>
        </p:txBody>
      </p:sp>
      <p:sp>
        <p:nvSpPr>
          <p:cNvPr id="3" name="Espace réservé du contenu 2">
            <a:extLst>
              <a:ext uri="{FF2B5EF4-FFF2-40B4-BE49-F238E27FC236}">
                <a16:creationId xmlns:a16="http://schemas.microsoft.com/office/drawing/2014/main" id="{1CD40AF3-119B-A915-5188-49F8C4586E39}"/>
              </a:ext>
            </a:extLst>
          </p:cNvPr>
          <p:cNvSpPr>
            <a:spLocks noGrp="1"/>
          </p:cNvSpPr>
          <p:nvPr>
            <p:ph idx="1"/>
          </p:nvPr>
        </p:nvSpPr>
        <p:spPr/>
        <p:txBody>
          <a:bodyPr/>
          <a:lstStyle/>
          <a:p>
            <a:pPr algn="just"/>
            <a:r>
              <a:rPr lang="fr-FR" dirty="0"/>
              <a:t>Il est enfin important que la transparence sur les contrats extractifs, soit au-delà de l’exploitation des ressources, applicable sur les conventions qui sont signées tout au long de la chaîne logistiques, en faisant particulièrement attention aux intermédiaires (sous-traitants, traders, et autres). Ces derniers devraient être soumis à des conditions de transparence sur leurs contrats, et aux mêmes exigences de transparence fiscales et autres différentes législation anti-blanchiment de capitaux. </a:t>
            </a:r>
          </a:p>
          <a:p>
            <a:endParaRPr lang="fr-FR" dirty="0"/>
          </a:p>
        </p:txBody>
      </p:sp>
    </p:spTree>
    <p:extLst>
      <p:ext uri="{BB962C8B-B14F-4D97-AF65-F5344CB8AC3E}">
        <p14:creationId xmlns:p14="http://schemas.microsoft.com/office/powerpoint/2010/main" val="17224835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70621-2E3C-752D-DBA3-1AB1A902A918}"/>
              </a:ext>
            </a:extLst>
          </p:cNvPr>
          <p:cNvSpPr>
            <a:spLocks noGrp="1"/>
          </p:cNvSpPr>
          <p:nvPr>
            <p:ph type="title"/>
          </p:nvPr>
        </p:nvSpPr>
        <p:spPr/>
        <p:txBody>
          <a:bodyPr/>
          <a:lstStyle/>
          <a:p>
            <a:pPr algn="ctr"/>
            <a:r>
              <a:rPr lang="fr-FR" b="1" dirty="0">
                <a:solidFill>
                  <a:srgbClr val="174C4F"/>
                </a:solidFill>
              </a:rPr>
              <a:t>La contribution de l’ATAF</a:t>
            </a:r>
          </a:p>
        </p:txBody>
      </p:sp>
      <p:sp>
        <p:nvSpPr>
          <p:cNvPr id="3" name="Espace réservé du contenu 2">
            <a:extLst>
              <a:ext uri="{FF2B5EF4-FFF2-40B4-BE49-F238E27FC236}">
                <a16:creationId xmlns:a16="http://schemas.microsoft.com/office/drawing/2014/main" id="{D82E1BF3-0EC8-1E40-DD23-A001A2AFA055}"/>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5716853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321F0-CC2D-1B20-4F2D-066DF7219D6F}"/>
              </a:ext>
            </a:extLst>
          </p:cNvPr>
          <p:cNvSpPr>
            <a:spLocks noGrp="1"/>
          </p:cNvSpPr>
          <p:nvPr>
            <p:ph type="title"/>
          </p:nvPr>
        </p:nvSpPr>
        <p:spPr/>
        <p:txBody>
          <a:bodyPr/>
          <a:lstStyle/>
          <a:p>
            <a:pPr algn="ctr"/>
            <a:r>
              <a:rPr lang="fr-FR" b="1" dirty="0">
                <a:solidFill>
                  <a:srgbClr val="000104"/>
                </a:solidFill>
              </a:rPr>
              <a:t>Les dispositifs communautaires: UEMOA et CEDEAO</a:t>
            </a:r>
          </a:p>
        </p:txBody>
      </p:sp>
      <p:sp>
        <p:nvSpPr>
          <p:cNvPr id="3" name="Espace réservé du contenu 2">
            <a:extLst>
              <a:ext uri="{FF2B5EF4-FFF2-40B4-BE49-F238E27FC236}">
                <a16:creationId xmlns:a16="http://schemas.microsoft.com/office/drawing/2014/main" id="{B18DC68A-BECA-8A67-5585-3220C80A4728}"/>
              </a:ext>
            </a:extLst>
          </p:cNvPr>
          <p:cNvSpPr>
            <a:spLocks noGrp="1"/>
          </p:cNvSpPr>
          <p:nvPr>
            <p:ph idx="1"/>
          </p:nvPr>
        </p:nvSpPr>
        <p:spPr/>
        <p:txBody>
          <a:bodyPr>
            <a:normAutofit fontScale="92500" lnSpcReduction="20000"/>
          </a:bodyPr>
          <a:lstStyle/>
          <a:p>
            <a:pPr algn="just"/>
            <a:r>
              <a:rPr lang="fr-FR" dirty="0"/>
              <a:t>Règlement n°18/2003/CM/UEMOA du 22 décembre 2003 portant adoption du Code minier communautaire, </a:t>
            </a:r>
          </a:p>
          <a:p>
            <a:pPr algn="just"/>
            <a:r>
              <a:rPr lang="fr-FR" dirty="0"/>
              <a:t>Code de transparence de la gestion des finances publiques de l’UEMAO,</a:t>
            </a:r>
          </a:p>
          <a:p>
            <a:pPr algn="just"/>
            <a:r>
              <a:rPr lang="fr-FR" dirty="0"/>
              <a:t>Directive C/DIR 3/05/09 du 27 mai 2009 de la CEDEAO portant sur l’harmonisation des principes directeurs et des politiques dans le secteur minier, </a:t>
            </a:r>
          </a:p>
          <a:p>
            <a:pPr algn="just"/>
            <a:r>
              <a:rPr lang="fr-FR" dirty="0"/>
              <a:t>Les textes sur la corruption…</a:t>
            </a:r>
          </a:p>
          <a:p>
            <a:pPr algn="just"/>
            <a:r>
              <a:rPr lang="fr-FR" b="1" dirty="0"/>
              <a:t>Groupe intergouvernemental d’Action contre le Blanchiment d’Argent en Afrique de l’Ouest (GIABA)</a:t>
            </a:r>
            <a:endParaRPr lang="fr-FR" dirty="0"/>
          </a:p>
          <a:p>
            <a:endParaRPr lang="fr-FR" dirty="0"/>
          </a:p>
        </p:txBody>
      </p:sp>
    </p:spTree>
    <p:extLst>
      <p:ext uri="{BB962C8B-B14F-4D97-AF65-F5344CB8AC3E}">
        <p14:creationId xmlns:p14="http://schemas.microsoft.com/office/powerpoint/2010/main" val="6749974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EA8FB-6903-8937-C08B-2C1B5118B1E1}"/>
              </a:ext>
            </a:extLst>
          </p:cNvPr>
          <p:cNvSpPr>
            <a:spLocks noGrp="1"/>
          </p:cNvSpPr>
          <p:nvPr>
            <p:ph type="title"/>
          </p:nvPr>
        </p:nvSpPr>
        <p:spPr/>
        <p:txBody>
          <a:bodyPr/>
          <a:lstStyle/>
          <a:p>
            <a:pPr algn="just"/>
            <a:r>
              <a:rPr lang="fr-FR" b="1" dirty="0">
                <a:solidFill>
                  <a:srgbClr val="000104"/>
                </a:solidFill>
              </a:rPr>
              <a:t>Les dispositifs communautaires de la CEDEAO</a:t>
            </a:r>
            <a:endParaRPr lang="fr-FR" dirty="0"/>
          </a:p>
        </p:txBody>
      </p:sp>
      <p:sp>
        <p:nvSpPr>
          <p:cNvPr id="3" name="Espace réservé du contenu 2">
            <a:extLst>
              <a:ext uri="{FF2B5EF4-FFF2-40B4-BE49-F238E27FC236}">
                <a16:creationId xmlns:a16="http://schemas.microsoft.com/office/drawing/2014/main" id="{2501B3EA-93AB-2E10-029F-3115CF8E5C67}"/>
              </a:ext>
            </a:extLst>
          </p:cNvPr>
          <p:cNvSpPr>
            <a:spLocks noGrp="1"/>
          </p:cNvSpPr>
          <p:nvPr>
            <p:ph idx="1"/>
          </p:nvPr>
        </p:nvSpPr>
        <p:spPr/>
        <p:txBody>
          <a:bodyPr>
            <a:normAutofit fontScale="47500" lnSpcReduction="20000"/>
          </a:bodyPr>
          <a:lstStyle/>
          <a:p>
            <a:pPr marL="0" indent="0" algn="just">
              <a:buNone/>
            </a:pPr>
            <a:r>
              <a:rPr lang="fr-FR" dirty="0"/>
              <a:t>Dans le cadre du Programme d'appui à la transition fiscale en Afrique de l'Ouest (PATF) de l'Union européenne, l'OCDE et le Forum mondial sur la transparence et l'échange de renseignements à des fins fiscales (le Forum mondial) ont assisté les Commissions de la Communauté économique des États d'Afrique de l'ouest (CEDEAO) et de l'Union économique et monétaire ouest africaine (UEMOA) dans l'élaboration de trois instruments juridiques fiscaux communautaires destinés à renforcer la lutte contre l'érosion de la base d'imposition et les transferts de bénéfices (BEPS) et améliorer la transparence fiscale en Afrique de l'ouest :</a:t>
            </a:r>
          </a:p>
          <a:p>
            <a:pPr lvl="0" algn="just"/>
            <a:r>
              <a:rPr lang="fr-FR" dirty="0"/>
              <a:t>une </a:t>
            </a:r>
            <a:r>
              <a:rPr lang="fr-FR" b="1" dirty="0"/>
              <a:t>Directive portant harmonisation des règles applicables en matière de prix de transfert</a:t>
            </a:r>
            <a:r>
              <a:rPr lang="fr-FR" dirty="0"/>
              <a:t> qui donne les moyens aux administrations fiscales des États membres de la CEDEAO de mieux contrôler les entreprises multinationales présentes sur leur territoire ;</a:t>
            </a:r>
          </a:p>
          <a:p>
            <a:pPr lvl="0" algn="just"/>
            <a:r>
              <a:rPr lang="fr-FR" dirty="0"/>
              <a:t>une </a:t>
            </a:r>
            <a:r>
              <a:rPr lang="fr-FR" b="1" dirty="0"/>
              <a:t>Directive sur les bénéficiaires effectifs </a:t>
            </a:r>
            <a:r>
              <a:rPr lang="fr-FR" dirty="0"/>
              <a:t>qui permet l'identification de ces derniers pour toutes les personnes morales et constructions juridiques, et d'assurer la disponibilité de renseignements adéquats, exacts et à jour sur ces bénéficiaires effectifs; et</a:t>
            </a:r>
          </a:p>
          <a:p>
            <a:pPr lvl="0" algn="just"/>
            <a:r>
              <a:rPr lang="fr-FR" dirty="0"/>
              <a:t>un </a:t>
            </a:r>
            <a:r>
              <a:rPr lang="fr-FR" b="1" dirty="0"/>
              <a:t>Acte additionnel sur l'assistance administrative mutuelle en matière fiscale</a:t>
            </a:r>
            <a:r>
              <a:rPr lang="fr-FR" dirty="0"/>
              <a:t> qui offre de multiples formes de coopération entre les administrations fiscales des États membres de la CEDEAO et renforce ainsi l'échange de renseignements.</a:t>
            </a:r>
          </a:p>
          <a:p>
            <a:pPr marL="0" indent="0" algn="just">
              <a:buNone/>
            </a:pPr>
            <a:r>
              <a:rPr lang="fr-FR" dirty="0"/>
              <a:t>Ces trois instruments communautaires, qui sont alignés sur les standards fiscaux internationaux les plus récents, ont été adoptés par le Conseil des Ministres de la CEDEAO et la Conférence des Chefs d'État et de Gouvernement de la CEDEAO lors de leurs réunions respectives des 6-7 juillet 2023 et 9 juillet 2023 à Bissau.</a:t>
            </a:r>
          </a:p>
          <a:p>
            <a:endParaRPr lang="fr-FR" dirty="0"/>
          </a:p>
        </p:txBody>
      </p:sp>
    </p:spTree>
    <p:extLst>
      <p:ext uri="{BB962C8B-B14F-4D97-AF65-F5344CB8AC3E}">
        <p14:creationId xmlns:p14="http://schemas.microsoft.com/office/powerpoint/2010/main" val="2201289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F4B74-C59E-B304-7707-DEC1BF1DF435}"/>
              </a:ext>
            </a:extLst>
          </p:cNvPr>
          <p:cNvSpPr>
            <a:spLocks noGrp="1"/>
          </p:cNvSpPr>
          <p:nvPr>
            <p:ph type="title"/>
          </p:nvPr>
        </p:nvSpPr>
        <p:spPr/>
        <p:txBody>
          <a:bodyPr/>
          <a:lstStyle/>
          <a:p>
            <a:pPr algn="ctr"/>
            <a:r>
              <a:rPr lang="fr-FR" sz="2800" b="1" dirty="0"/>
              <a:t>Les instruments nationaux de promotion de transparence dans les industries extractives</a:t>
            </a:r>
          </a:p>
        </p:txBody>
      </p:sp>
      <p:sp>
        <p:nvSpPr>
          <p:cNvPr id="3" name="Espace réservé du contenu 2">
            <a:extLst>
              <a:ext uri="{FF2B5EF4-FFF2-40B4-BE49-F238E27FC236}">
                <a16:creationId xmlns:a16="http://schemas.microsoft.com/office/drawing/2014/main" id="{08E49041-2AE7-CA8D-E686-1DFF18AC8FC6}"/>
              </a:ext>
            </a:extLst>
          </p:cNvPr>
          <p:cNvSpPr>
            <a:spLocks noGrp="1"/>
          </p:cNvSpPr>
          <p:nvPr>
            <p:ph idx="1"/>
          </p:nvPr>
        </p:nvSpPr>
        <p:spPr/>
        <p:txBody>
          <a:bodyPr/>
          <a:lstStyle/>
          <a:p>
            <a:pPr marL="0" indent="0" algn="just">
              <a:buNone/>
            </a:pPr>
            <a:r>
              <a:rPr lang="fr-FR" dirty="0"/>
              <a:t>Organe national ITIE</a:t>
            </a:r>
          </a:p>
          <a:p>
            <a:pPr marL="0" indent="0" algn="just">
              <a:buNone/>
            </a:pPr>
            <a:r>
              <a:rPr lang="fr-FR" dirty="0"/>
              <a:t>CNTIF</a:t>
            </a:r>
          </a:p>
          <a:p>
            <a:pPr marL="0" indent="0" algn="just">
              <a:buNone/>
            </a:pPr>
            <a:r>
              <a:rPr lang="fr-FR" dirty="0"/>
              <a:t>CRIET</a:t>
            </a:r>
          </a:p>
          <a:p>
            <a:pPr marL="0" indent="0" algn="just">
              <a:buNone/>
            </a:pPr>
            <a:r>
              <a:rPr lang="fr-FR" dirty="0"/>
              <a:t>Projet </a:t>
            </a:r>
            <a:r>
              <a:rPr lang="fr-FR" dirty="0" err="1"/>
              <a:t>Simandou</a:t>
            </a:r>
            <a:r>
              <a:rPr lang="fr-FR" dirty="0"/>
              <a:t> de la Guinée</a:t>
            </a:r>
          </a:p>
          <a:p>
            <a:pPr marL="0" indent="0" algn="just">
              <a:buNone/>
            </a:pPr>
            <a:r>
              <a:rPr lang="fr-FR" dirty="0"/>
              <a:t>Une forte volonté politique de réforme du secteur extractif dans certains pays comme le Sénégal, la Guinée, le Niger, le Mali et le </a:t>
            </a:r>
            <a:r>
              <a:rPr lang="fr-FR"/>
              <a:t>Burkina Faso…</a:t>
            </a:r>
            <a:endParaRPr lang="fr-FR" dirty="0"/>
          </a:p>
        </p:txBody>
      </p:sp>
    </p:spTree>
    <p:extLst>
      <p:ext uri="{BB962C8B-B14F-4D97-AF65-F5344CB8AC3E}">
        <p14:creationId xmlns:p14="http://schemas.microsoft.com/office/powerpoint/2010/main" val="23718778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20623-2B96-A312-91BE-2C61BBD36857}"/>
              </a:ext>
            </a:extLst>
          </p:cNvPr>
          <p:cNvSpPr>
            <a:spLocks noGrp="1"/>
          </p:cNvSpPr>
          <p:nvPr>
            <p:ph type="title"/>
          </p:nvPr>
        </p:nvSpPr>
        <p:spPr/>
        <p:txBody>
          <a:bodyPr/>
          <a:lstStyle/>
          <a:p>
            <a:pPr algn="ctr"/>
            <a:br>
              <a:rPr lang="fr-FR" b="1" dirty="0"/>
            </a:br>
            <a:r>
              <a:rPr lang="fr-FR" b="1" dirty="0"/>
              <a:t>Areva signe un accord avec le Niger sur les mines d'uranium, mai 2014</a:t>
            </a:r>
            <a:br>
              <a:rPr lang="fr-FR" dirty="0"/>
            </a:br>
            <a:endParaRPr lang="fr-FR" dirty="0"/>
          </a:p>
        </p:txBody>
      </p:sp>
      <p:sp>
        <p:nvSpPr>
          <p:cNvPr id="3" name="Espace réservé du contenu 2">
            <a:extLst>
              <a:ext uri="{FF2B5EF4-FFF2-40B4-BE49-F238E27FC236}">
                <a16:creationId xmlns:a16="http://schemas.microsoft.com/office/drawing/2014/main" id="{B38ACF50-A0DD-8F5F-E691-165F6B76ADD0}"/>
              </a:ext>
            </a:extLst>
          </p:cNvPr>
          <p:cNvSpPr>
            <a:spLocks noGrp="1"/>
          </p:cNvSpPr>
          <p:nvPr>
            <p:ph idx="1"/>
          </p:nvPr>
        </p:nvSpPr>
        <p:spPr/>
        <p:txBody>
          <a:bodyPr>
            <a:normAutofit fontScale="70000" lnSpcReduction="20000"/>
          </a:bodyPr>
          <a:lstStyle/>
          <a:p>
            <a:pPr marL="0" indent="0" algn="just">
              <a:buNone/>
            </a:pPr>
            <a:r>
              <a:rPr lang="fr-FR" dirty="0"/>
              <a:t>Le bras de fer prend fin après dix-huit mois de négociations. Le groupe français accepte une hausse des redevances sur l'uranium. </a:t>
            </a:r>
          </a:p>
          <a:p>
            <a:pPr marL="0" indent="0" algn="just">
              <a:buNone/>
            </a:pPr>
            <a:r>
              <a:rPr lang="fr-FR" dirty="0"/>
              <a:t>C'est la fin d'un long bras de fer entre le Niger et Areva. Le gouvernement nigérien et le groupe français du nucléaire ont annoncé lundi 26 mai avoir signé, après dix-huit mois de négociations, l'accord renouvelant le contrat d'exploitation de deux mines d'uranium, en vigueur depuis des décennies.</a:t>
            </a:r>
          </a:p>
          <a:p>
            <a:pPr marL="0" indent="0" algn="just">
              <a:buNone/>
            </a:pPr>
            <a:r>
              <a:rPr lang="fr-FR" dirty="0"/>
              <a:t>Alors que les précédents renouvellements d'accord étaient des formalités, le Niger a cette fois-ci entamé un bras de fer avec Areva pour obtenir </a:t>
            </a:r>
            <a:r>
              <a:rPr lang="fr-FR" i="1" dirty="0"/>
              <a:t>« un accord équilibré »</a:t>
            </a:r>
            <a:r>
              <a:rPr lang="fr-FR" dirty="0"/>
              <a:t>, permettant au pays de tirer davantage de revenus de l'extraction de l'uranium, dont il détient les quatrièmes réserves mondiales.</a:t>
            </a:r>
            <a:r>
              <a:rPr lang="fr-FR" i="1" dirty="0"/>
              <a:t> « Il y a une injustice au niveau de l’uranium comme source d’énergie. Il n’est pas payé en fonction de son pouvoir calorifique</a:t>
            </a:r>
            <a:r>
              <a:rPr lang="fr-FR" dirty="0"/>
              <a:t> »,</a:t>
            </a:r>
            <a:r>
              <a:rPr lang="fr-FR" i="1" dirty="0"/>
              <a:t> </a:t>
            </a:r>
            <a:r>
              <a:rPr lang="fr-FR" dirty="0"/>
              <a:t>avait déclaré le président Mahamadou Issoufou le 18 mai dans le cadre d'« Internationales », émission coanimée par TV5 Monde, RFI et </a:t>
            </a:r>
            <a:r>
              <a:rPr lang="fr-FR" i="1" dirty="0"/>
              <a:t>Le Monde</a:t>
            </a:r>
            <a:r>
              <a:rPr lang="fr-FR" dirty="0"/>
              <a:t>.</a:t>
            </a:r>
          </a:p>
          <a:p>
            <a:pPr algn="just"/>
            <a:r>
              <a:rPr lang="fr-FR" b="1" dirty="0"/>
              <a:t>LA TAXATION PASSE DE 5,5 % À 12 %</a:t>
            </a:r>
            <a:endParaRPr lang="fr-FR" dirty="0"/>
          </a:p>
          <a:p>
            <a:endParaRPr lang="fr-FR" dirty="0"/>
          </a:p>
        </p:txBody>
      </p:sp>
    </p:spTree>
    <p:extLst>
      <p:ext uri="{BB962C8B-B14F-4D97-AF65-F5344CB8AC3E}">
        <p14:creationId xmlns:p14="http://schemas.microsoft.com/office/powerpoint/2010/main" val="41735618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E70C5-3D72-B495-565F-186D6834A3E6}"/>
              </a:ext>
            </a:extLst>
          </p:cNvPr>
          <p:cNvSpPr>
            <a:spLocks noGrp="1"/>
          </p:cNvSpPr>
          <p:nvPr>
            <p:ph type="title"/>
          </p:nvPr>
        </p:nvSpPr>
        <p:spPr/>
        <p:txBody>
          <a:bodyPr/>
          <a:lstStyle/>
          <a:p>
            <a:pPr algn="ctr"/>
            <a:r>
              <a:rPr lang="fr-FR" b="1" dirty="0"/>
              <a:t>Areva signe un accord avec le Niger sur les mines d'uranium, mai 2014</a:t>
            </a:r>
            <a:endParaRPr lang="fr-FR" dirty="0"/>
          </a:p>
        </p:txBody>
      </p:sp>
      <p:sp>
        <p:nvSpPr>
          <p:cNvPr id="3" name="Espace réservé du contenu 2">
            <a:extLst>
              <a:ext uri="{FF2B5EF4-FFF2-40B4-BE49-F238E27FC236}">
                <a16:creationId xmlns:a16="http://schemas.microsoft.com/office/drawing/2014/main" id="{1A90B592-8225-1FD3-CB43-C76721725026}"/>
              </a:ext>
            </a:extLst>
          </p:cNvPr>
          <p:cNvSpPr>
            <a:spLocks noGrp="1"/>
          </p:cNvSpPr>
          <p:nvPr>
            <p:ph idx="1"/>
          </p:nvPr>
        </p:nvSpPr>
        <p:spPr/>
        <p:txBody>
          <a:bodyPr/>
          <a:lstStyle/>
          <a:p>
            <a:pPr marL="0" indent="0" algn="just">
              <a:buNone/>
            </a:pPr>
            <a:r>
              <a:rPr lang="fr-FR" dirty="0"/>
              <a:t>Le point central de désaccord portait sur les exonérations fiscales consenties à Areva. Le Niger a obtenu dans l'accord de lundi que soit appliquée la loi minière de 2006, qui prévoit une redevance de 12 % de la valeur du minerai extrait, contre 5,5 % actuellement. En revanche, les deux sociétés contrôlées par Areva, la </a:t>
            </a:r>
            <a:r>
              <a:rPr lang="fr-FR" dirty="0" err="1"/>
              <a:t>Somaïr</a:t>
            </a:r>
            <a:r>
              <a:rPr lang="fr-FR" dirty="0"/>
              <a:t> (Société des mines de l'Aïr) et la </a:t>
            </a:r>
            <a:r>
              <a:rPr lang="fr-FR" dirty="0" err="1"/>
              <a:t>Cominak</a:t>
            </a:r>
            <a:r>
              <a:rPr lang="fr-FR" dirty="0"/>
              <a:t> (Compagnie minière d'</a:t>
            </a:r>
            <a:r>
              <a:rPr lang="fr-FR" dirty="0" err="1"/>
              <a:t>Akouta</a:t>
            </a:r>
            <a:r>
              <a:rPr lang="fr-FR" dirty="0"/>
              <a:t>) seront exemptées de TVA.</a:t>
            </a:r>
          </a:p>
          <a:p>
            <a:endParaRPr lang="fr-FR" dirty="0"/>
          </a:p>
        </p:txBody>
      </p:sp>
    </p:spTree>
    <p:extLst>
      <p:ext uri="{BB962C8B-B14F-4D97-AF65-F5344CB8AC3E}">
        <p14:creationId xmlns:p14="http://schemas.microsoft.com/office/powerpoint/2010/main" val="83998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F450-EF74-6F2A-F9D9-948FA41D5E13}"/>
              </a:ext>
            </a:extLst>
          </p:cNvPr>
          <p:cNvSpPr>
            <a:spLocks noGrp="1"/>
          </p:cNvSpPr>
          <p:nvPr>
            <p:ph type="title"/>
          </p:nvPr>
        </p:nvSpPr>
        <p:spPr>
          <a:xfrm>
            <a:off x="1470823" y="219600"/>
            <a:ext cx="9888000" cy="1022400"/>
          </a:xfrm>
        </p:spPr>
        <p:txBody>
          <a:bodyPr/>
          <a:lstStyle/>
          <a:p>
            <a:pPr algn="ctr"/>
            <a:br>
              <a:rPr lang="fr-FR" b="1" dirty="0"/>
            </a:br>
            <a:br>
              <a:rPr lang="fr-FR" b="1" dirty="0"/>
            </a:br>
            <a:r>
              <a:rPr lang="fr-FR" b="1" dirty="0"/>
              <a:t>Il en découle que:</a:t>
            </a:r>
            <a:br>
              <a:rPr lang="fr-FR" b="1" dirty="0"/>
            </a:br>
            <a:endParaRPr lang="en-GB" b="1" dirty="0">
              <a:solidFill>
                <a:srgbClr val="174C4F"/>
              </a:solidFill>
            </a:endParaRPr>
          </a:p>
        </p:txBody>
      </p:sp>
      <p:sp>
        <p:nvSpPr>
          <p:cNvPr id="3" name="Content Placeholder 2">
            <a:extLst>
              <a:ext uri="{FF2B5EF4-FFF2-40B4-BE49-F238E27FC236}">
                <a16:creationId xmlns:a16="http://schemas.microsoft.com/office/drawing/2014/main" id="{1177B40B-CC32-D31C-2D60-E7281730D432}"/>
              </a:ext>
            </a:extLst>
          </p:cNvPr>
          <p:cNvSpPr>
            <a:spLocks noGrp="1"/>
          </p:cNvSpPr>
          <p:nvPr>
            <p:ph idx="1"/>
          </p:nvPr>
        </p:nvSpPr>
        <p:spPr>
          <a:xfrm>
            <a:off x="623999" y="1660634"/>
            <a:ext cx="11568001" cy="5197366"/>
          </a:xfrm>
        </p:spPr>
        <p:txBody>
          <a:bodyPr>
            <a:noAutofit/>
          </a:bodyPr>
          <a:lstStyle/>
          <a:p>
            <a:pPr marL="0" indent="0" algn="just">
              <a:buNone/>
            </a:pPr>
            <a:r>
              <a:rPr lang="fr-FR" dirty="0"/>
              <a:t>Le manque de transparence fiscale dans les industries extractives constitue un facteur qui étiole ou érode la souveraineté (fiscale) des Etats africains puisque les ressources fiscales, destinées à la lutte contre la pauvreté et au développement durable, sont détournées vers des destinations étrangères et des paradis fiscaux sous les stratagèmes des multinationales étrangères.</a:t>
            </a:r>
          </a:p>
          <a:p>
            <a:pPr marL="0" indent="0">
              <a:buNone/>
            </a:pPr>
            <a:r>
              <a:rPr lang="fr-FR" dirty="0"/>
              <a:t> </a:t>
            </a:r>
          </a:p>
          <a:p>
            <a:pPr marL="0" indent="0">
              <a:lnSpc>
                <a:spcPct val="117000"/>
              </a:lnSpc>
              <a:buNone/>
            </a:pPr>
            <a:endParaRPr lang="en-US" sz="2400" dirty="0">
              <a:solidFill>
                <a:srgbClr val="00010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1657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F5DC6-39CE-3153-FB93-513191DE406B}"/>
              </a:ext>
            </a:extLst>
          </p:cNvPr>
          <p:cNvSpPr>
            <a:spLocks noGrp="1"/>
          </p:cNvSpPr>
          <p:nvPr>
            <p:ph type="title"/>
          </p:nvPr>
        </p:nvSpPr>
        <p:spPr/>
        <p:txBody>
          <a:bodyPr/>
          <a:lstStyle/>
          <a:p>
            <a:pPr algn="ctr"/>
            <a:r>
              <a:rPr lang="fr-FR" sz="2800" b="1" dirty="0"/>
              <a:t>Exportation de pierres précieuses et météorites : le Niger durcit les règles, août 2025</a:t>
            </a:r>
          </a:p>
        </p:txBody>
      </p:sp>
      <p:sp>
        <p:nvSpPr>
          <p:cNvPr id="3" name="Espace réservé du contenu 2">
            <a:extLst>
              <a:ext uri="{FF2B5EF4-FFF2-40B4-BE49-F238E27FC236}">
                <a16:creationId xmlns:a16="http://schemas.microsoft.com/office/drawing/2014/main" id="{6662A9B8-AF8D-2117-CC3F-3E87C38B46A2}"/>
              </a:ext>
            </a:extLst>
          </p:cNvPr>
          <p:cNvSpPr>
            <a:spLocks noGrp="1"/>
          </p:cNvSpPr>
          <p:nvPr>
            <p:ph idx="1"/>
          </p:nvPr>
        </p:nvSpPr>
        <p:spPr/>
        <p:txBody>
          <a:bodyPr>
            <a:normAutofit/>
          </a:bodyPr>
          <a:lstStyle/>
          <a:p>
            <a:pPr marL="0" indent="0" algn="just">
              <a:buNone/>
            </a:pPr>
            <a:r>
              <a:rPr lang="fr-FR" dirty="0"/>
              <a:t>Le président nigérien Abdourahamane </a:t>
            </a:r>
            <a:r>
              <a:rPr lang="fr-FR" dirty="0" err="1"/>
              <a:t>Tiani</a:t>
            </a:r>
            <a:r>
              <a:rPr lang="fr-FR" dirty="0"/>
              <a:t> a signé un décret suspendant l’exportation de certaines substances minières sur l’ensemble du territoire national. Ce décret, rendu public par le secrétariat général du gouvernement samedi 09 août, vise à préserver les ressources naturelles du pays, à encourager leur transformation locale, et à garantir une meilleure traçabilité des exploitations minières.</a:t>
            </a:r>
          </a:p>
          <a:p>
            <a:endParaRPr lang="fr-FR" dirty="0"/>
          </a:p>
        </p:txBody>
      </p:sp>
    </p:spTree>
    <p:extLst>
      <p:ext uri="{BB962C8B-B14F-4D97-AF65-F5344CB8AC3E}">
        <p14:creationId xmlns:p14="http://schemas.microsoft.com/office/powerpoint/2010/main" val="37363047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12AEC-EF82-549A-EA75-DC7792204487}"/>
              </a:ext>
            </a:extLst>
          </p:cNvPr>
          <p:cNvSpPr>
            <a:spLocks noGrp="1"/>
          </p:cNvSpPr>
          <p:nvPr>
            <p:ph type="title"/>
          </p:nvPr>
        </p:nvSpPr>
        <p:spPr/>
        <p:txBody>
          <a:bodyPr/>
          <a:lstStyle/>
          <a:p>
            <a:pPr algn="ctr"/>
            <a:r>
              <a:rPr lang="fr-FR" b="1" dirty="0"/>
              <a:t>Exploitation illégale</a:t>
            </a:r>
            <a:br>
              <a:rPr lang="fr-FR" b="1" dirty="0"/>
            </a:br>
            <a:endParaRPr lang="fr-FR" b="1" dirty="0"/>
          </a:p>
        </p:txBody>
      </p:sp>
      <p:sp>
        <p:nvSpPr>
          <p:cNvPr id="3" name="Espace réservé du contenu 2">
            <a:extLst>
              <a:ext uri="{FF2B5EF4-FFF2-40B4-BE49-F238E27FC236}">
                <a16:creationId xmlns:a16="http://schemas.microsoft.com/office/drawing/2014/main" id="{3A5E7BB0-48BD-3BAE-DE51-45E4697284DC}"/>
              </a:ext>
            </a:extLst>
          </p:cNvPr>
          <p:cNvSpPr>
            <a:spLocks noGrp="1"/>
          </p:cNvSpPr>
          <p:nvPr>
            <p:ph idx="1"/>
          </p:nvPr>
        </p:nvSpPr>
        <p:spPr/>
        <p:txBody>
          <a:bodyPr/>
          <a:lstStyle/>
          <a:p>
            <a:pPr marL="0" indent="0" algn="just">
              <a:buNone/>
            </a:pPr>
            <a:r>
              <a:rPr lang="fr-FR" dirty="0"/>
              <a:t>Le contrat d'exploitation de l'uranium au Niger a été au cœur de tensions et de renégociations entre le Niger et des entreprises étrangères, notamment </a:t>
            </a:r>
            <a:r>
              <a:rPr lang="fr-FR" u="sng" dirty="0" err="1"/>
              <a:t>Orano</a:t>
            </a:r>
            <a:r>
              <a:rPr lang="fr-FR" dirty="0"/>
              <a:t> (anciennement Areva). Ces contrats, souvent jugés déséquilibrés par le Niger, ont conduit à des retraits de permis d'exploitation, des nationalisations et des arbitrages internationaux. </a:t>
            </a:r>
          </a:p>
          <a:p>
            <a:endParaRPr lang="fr-FR" dirty="0"/>
          </a:p>
        </p:txBody>
      </p:sp>
    </p:spTree>
    <p:extLst>
      <p:ext uri="{BB962C8B-B14F-4D97-AF65-F5344CB8AC3E}">
        <p14:creationId xmlns:p14="http://schemas.microsoft.com/office/powerpoint/2010/main" val="9551821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D3FB5-A75D-1397-D917-82B93CF5F3A0}"/>
              </a:ext>
            </a:extLst>
          </p:cNvPr>
          <p:cNvSpPr>
            <a:spLocks noGrp="1"/>
          </p:cNvSpPr>
          <p:nvPr>
            <p:ph type="title"/>
          </p:nvPr>
        </p:nvSpPr>
        <p:spPr/>
        <p:txBody>
          <a:bodyPr/>
          <a:lstStyle/>
          <a:p>
            <a:pPr algn="ctr"/>
            <a:r>
              <a:rPr lang="fr-FR" sz="2400" b="1" dirty="0"/>
              <a:t>L’exploitation de l’uranium au Niger est au centre d’un bras de fer depuis 2023 entre le pouvoir de Niamey et le groupe français </a:t>
            </a:r>
            <a:r>
              <a:rPr lang="fr-FR" sz="2400" b="1" dirty="0" err="1"/>
              <a:t>Orano</a:t>
            </a:r>
            <a:endParaRPr lang="fr-FR" sz="2400" b="1" dirty="0"/>
          </a:p>
        </p:txBody>
      </p:sp>
      <p:sp>
        <p:nvSpPr>
          <p:cNvPr id="3" name="Espace réservé du contenu 2">
            <a:extLst>
              <a:ext uri="{FF2B5EF4-FFF2-40B4-BE49-F238E27FC236}">
                <a16:creationId xmlns:a16="http://schemas.microsoft.com/office/drawing/2014/main" id="{1D8E8E61-9235-CFAF-1098-671C978015AF}"/>
              </a:ext>
            </a:extLst>
          </p:cNvPr>
          <p:cNvSpPr>
            <a:spLocks noGrp="1"/>
          </p:cNvSpPr>
          <p:nvPr>
            <p:ph idx="1"/>
          </p:nvPr>
        </p:nvSpPr>
        <p:spPr/>
        <p:txBody>
          <a:bodyPr>
            <a:normAutofit fontScale="85000" lnSpcReduction="10000"/>
          </a:bodyPr>
          <a:lstStyle/>
          <a:p>
            <a:pPr marL="0" indent="0" algn="just">
              <a:buNone/>
            </a:pPr>
            <a:r>
              <a:rPr lang="fr-FR" dirty="0"/>
              <a:t>Le groupe français </a:t>
            </a:r>
            <a:r>
              <a:rPr lang="fr-FR" dirty="0" err="1"/>
              <a:t>Orano</a:t>
            </a:r>
            <a:r>
              <a:rPr lang="fr-FR" dirty="0"/>
              <a:t> (ex-Areva) a annoncé vendredi 26 septembre une décision en sa faveur émanant d’un tribunal arbitral international sur la mine d’uranium de la Société des mines de l’Aïr (</a:t>
            </a:r>
            <a:r>
              <a:rPr lang="fr-FR" dirty="0" err="1"/>
              <a:t>Somaïr</a:t>
            </a:r>
            <a:r>
              <a:rPr lang="fr-FR" dirty="0"/>
              <a:t>) du Niger, que les plus hautes autorités compétentes du Niger ont tenté de  nationaliser.</a:t>
            </a:r>
          </a:p>
          <a:p>
            <a:pPr marL="0" indent="0" algn="just">
              <a:buNone/>
            </a:pPr>
            <a:r>
              <a:rPr lang="fr-FR" dirty="0"/>
              <a:t>« Le tribunal arbitral a enjoint à l’État du Niger de ne pas vendre, ni céder, ni même faciliter le transfert à des tiers de l’uranium produit par la </a:t>
            </a:r>
            <a:r>
              <a:rPr lang="fr-FR" dirty="0" err="1"/>
              <a:t>Somaïr</a:t>
            </a:r>
            <a:r>
              <a:rPr lang="fr-FR" dirty="0"/>
              <a:t> retenu en violation des droits d’</a:t>
            </a:r>
            <a:r>
              <a:rPr lang="fr-FR" dirty="0" err="1"/>
              <a:t>Orano</a:t>
            </a:r>
            <a:r>
              <a:rPr lang="fr-FR" dirty="0"/>
              <a:t>. » Le tribunal concerné a été « constitué sous l’égide du Centre international pour le règlement des différends relatifs aux investissements (CIRDI) », une organisation de la Banque mondiale basée à Washington.</a:t>
            </a:r>
          </a:p>
          <a:p>
            <a:endParaRPr lang="fr-FR" dirty="0"/>
          </a:p>
        </p:txBody>
      </p:sp>
    </p:spTree>
    <p:extLst>
      <p:ext uri="{BB962C8B-B14F-4D97-AF65-F5344CB8AC3E}">
        <p14:creationId xmlns:p14="http://schemas.microsoft.com/office/powerpoint/2010/main" val="91875069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3C201-3450-2E8D-1CAD-2340A84534D8}"/>
              </a:ext>
            </a:extLst>
          </p:cNvPr>
          <p:cNvSpPr>
            <a:spLocks noGrp="1"/>
          </p:cNvSpPr>
          <p:nvPr>
            <p:ph type="title"/>
          </p:nvPr>
        </p:nvSpPr>
        <p:spPr/>
        <p:txBody>
          <a:bodyPr/>
          <a:lstStyle/>
          <a:p>
            <a:pPr algn="ctr"/>
            <a:r>
              <a:rPr lang="fr-FR" b="1" dirty="0"/>
              <a:t>La transparence dans les industries extractives, une préoccupation de la société civile</a:t>
            </a:r>
          </a:p>
        </p:txBody>
      </p:sp>
      <p:sp>
        <p:nvSpPr>
          <p:cNvPr id="3" name="Espace réservé du contenu 2">
            <a:extLst>
              <a:ext uri="{FF2B5EF4-FFF2-40B4-BE49-F238E27FC236}">
                <a16:creationId xmlns:a16="http://schemas.microsoft.com/office/drawing/2014/main" id="{93FF1E7F-7901-7797-D174-2F644E7DD8E6}"/>
              </a:ext>
            </a:extLst>
          </p:cNvPr>
          <p:cNvSpPr>
            <a:spLocks noGrp="1"/>
          </p:cNvSpPr>
          <p:nvPr>
            <p:ph idx="1"/>
          </p:nvPr>
        </p:nvSpPr>
        <p:spPr/>
        <p:txBody>
          <a:bodyPr>
            <a:normAutofit fontScale="70000" lnSpcReduction="20000"/>
          </a:bodyPr>
          <a:lstStyle/>
          <a:p>
            <a:pPr algn="just"/>
            <a:r>
              <a:rPr lang="fr-FR" dirty="0"/>
              <a:t>OXFAM</a:t>
            </a:r>
          </a:p>
          <a:p>
            <a:pPr algn="just"/>
            <a:r>
              <a:rPr lang="fr-FR" dirty="0"/>
              <a:t>Réseau pour la Justice Fiscale</a:t>
            </a:r>
          </a:p>
          <a:p>
            <a:pPr algn="just"/>
            <a:r>
              <a:rPr lang="fr-FR" b="1" dirty="0"/>
              <a:t>Mesure de l’Opacité Financière, la Corruption, et les Flux Financiers Illicites</a:t>
            </a:r>
            <a:endParaRPr lang="fr-FR" dirty="0"/>
          </a:p>
          <a:p>
            <a:pPr algn="just"/>
            <a:r>
              <a:rPr lang="fr-FR" dirty="0"/>
              <a:t>L’organisation </a:t>
            </a:r>
            <a:r>
              <a:rPr lang="fr-FR" i="1" dirty="0" err="1"/>
              <a:t>Tax</a:t>
            </a:r>
            <a:r>
              <a:rPr lang="fr-FR" i="1" dirty="0"/>
              <a:t> Justice Network</a:t>
            </a:r>
            <a:r>
              <a:rPr lang="fr-FR" dirty="0"/>
              <a:t>  </a:t>
            </a:r>
            <a:r>
              <a:rPr lang="fr-FR" b="1" i="1" dirty="0"/>
              <a:t>Réseau </a:t>
            </a:r>
            <a:r>
              <a:rPr lang="fr-FR" b="1" i="1" dirty="0" err="1"/>
              <a:t>Tax</a:t>
            </a:r>
            <a:r>
              <a:rPr lang="fr-FR" b="1" i="1" dirty="0"/>
              <a:t> Justice Network) </a:t>
            </a:r>
            <a:endParaRPr lang="fr-FR" dirty="0"/>
          </a:p>
          <a:p>
            <a:pPr algn="just"/>
            <a:r>
              <a:rPr lang="fr-FR" b="1" dirty="0"/>
              <a:t>Le </a:t>
            </a:r>
            <a:r>
              <a:rPr lang="fr-FR" b="1" i="1" dirty="0" err="1"/>
              <a:t>Tax</a:t>
            </a:r>
            <a:r>
              <a:rPr lang="fr-FR" b="1" i="1" dirty="0"/>
              <a:t> Justice Network </a:t>
            </a:r>
            <a:r>
              <a:rPr lang="fr-FR" b="1" i="1" dirty="0" err="1"/>
              <a:t>Africa</a:t>
            </a:r>
            <a:r>
              <a:rPr lang="fr-FR" b="1" i="1" dirty="0"/>
              <a:t> (TJNA)</a:t>
            </a:r>
            <a:endParaRPr lang="fr-FR" dirty="0"/>
          </a:p>
          <a:p>
            <a:pPr algn="just"/>
            <a:r>
              <a:rPr lang="fr-FR" b="1" dirty="0"/>
              <a:t>L’Association de l’Initiative pour la Transparence dans les Industries Extractives (ITIE) » (ci-après dénommée « l’Association ITIE »).</a:t>
            </a:r>
            <a:endParaRPr lang="fr-FR" dirty="0"/>
          </a:p>
          <a:p>
            <a:pPr algn="just"/>
            <a:r>
              <a:rPr lang="fr-FR" dirty="0"/>
              <a:t>L’Association ITIE est une association à but non lucratif de droit norvégien (« </a:t>
            </a:r>
            <a:r>
              <a:rPr lang="fr-FR" dirty="0" err="1"/>
              <a:t>forening</a:t>
            </a:r>
            <a:r>
              <a:rPr lang="fr-FR" dirty="0"/>
              <a:t> »).</a:t>
            </a:r>
          </a:p>
          <a:p>
            <a:pPr algn="just"/>
            <a:r>
              <a:rPr lang="fr-FR" dirty="0"/>
              <a:t>Publiez ce que vous payez, réseau mondiale de la transparence</a:t>
            </a:r>
          </a:p>
          <a:p>
            <a:pPr algn="just"/>
            <a:r>
              <a:rPr lang="fr-FR" dirty="0"/>
              <a:t>Coalition Publiez ce que vous payez</a:t>
            </a:r>
          </a:p>
          <a:p>
            <a:endParaRPr lang="fr-FR" dirty="0"/>
          </a:p>
        </p:txBody>
      </p:sp>
    </p:spTree>
    <p:extLst>
      <p:ext uri="{BB962C8B-B14F-4D97-AF65-F5344CB8AC3E}">
        <p14:creationId xmlns:p14="http://schemas.microsoft.com/office/powerpoint/2010/main" val="22393009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AFCFF-A98A-1C1A-8E6C-696A4DF83CFD}"/>
              </a:ext>
            </a:extLst>
          </p:cNvPr>
          <p:cNvSpPr>
            <a:spLocks noGrp="1"/>
          </p:cNvSpPr>
          <p:nvPr>
            <p:ph type="title"/>
          </p:nvPr>
        </p:nvSpPr>
        <p:spPr/>
        <p:txBody>
          <a:bodyPr/>
          <a:lstStyle/>
          <a:p>
            <a:pPr algn="ctr"/>
            <a:r>
              <a:rPr lang="fr-FR" b="1" dirty="0"/>
              <a:t>L’Association ITIE </a:t>
            </a:r>
            <a:endParaRPr lang="fr-FR" dirty="0"/>
          </a:p>
        </p:txBody>
      </p:sp>
      <p:sp>
        <p:nvSpPr>
          <p:cNvPr id="3" name="Espace réservé du contenu 2">
            <a:extLst>
              <a:ext uri="{FF2B5EF4-FFF2-40B4-BE49-F238E27FC236}">
                <a16:creationId xmlns:a16="http://schemas.microsoft.com/office/drawing/2014/main" id="{28ABAFCB-661D-F541-B919-AE5144143816}"/>
              </a:ext>
            </a:extLst>
          </p:cNvPr>
          <p:cNvSpPr>
            <a:spLocks noGrp="1"/>
          </p:cNvSpPr>
          <p:nvPr>
            <p:ph idx="1"/>
          </p:nvPr>
        </p:nvSpPr>
        <p:spPr/>
        <p:txBody>
          <a:bodyPr>
            <a:normAutofit fontScale="92500" lnSpcReduction="20000"/>
          </a:bodyPr>
          <a:lstStyle/>
          <a:p>
            <a:pPr marL="0" indent="0" algn="just">
              <a:buNone/>
            </a:pPr>
            <a:r>
              <a:rPr lang="fr-FR" dirty="0"/>
              <a:t>L’Association ITIE est une initiative multipartite internationale à laquelle participent des représentants des gouvernements et leurs agences ; des entreprises et des institutions financières engagées dans les secteurs de l’énergie et des industries extractives ; et des groupes de la société civile locale, des organisations non gouvernementales internationales, des réseaux d’action mondiaux et des coalitions.</a:t>
            </a:r>
          </a:p>
          <a:p>
            <a:pPr marL="0" indent="0" algn="just">
              <a:buNone/>
            </a:pPr>
            <a:r>
              <a:rPr lang="fr-FR" dirty="0"/>
              <a:t>L’objectif de l’Association ITIE est de faire respecter les Principes de l’ITIE et les Exigences de l’ITIE en tant que norme reconnue au niveau international en matière de transparence dans les secteurs du pétrole, du gaz et des mines</a:t>
            </a:r>
          </a:p>
        </p:txBody>
      </p:sp>
    </p:spTree>
    <p:extLst>
      <p:ext uri="{BB962C8B-B14F-4D97-AF65-F5344CB8AC3E}">
        <p14:creationId xmlns:p14="http://schemas.microsoft.com/office/powerpoint/2010/main" val="3458085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C83D-975F-C8F4-677C-219D31FC52E6}"/>
              </a:ext>
            </a:extLst>
          </p:cNvPr>
          <p:cNvSpPr>
            <a:spLocks noGrp="1"/>
          </p:cNvSpPr>
          <p:nvPr>
            <p:ph type="title"/>
          </p:nvPr>
        </p:nvSpPr>
        <p:spPr/>
        <p:txBody>
          <a:bodyPr/>
          <a:lstStyle/>
          <a:p>
            <a:pPr algn="ctr"/>
            <a:r>
              <a:rPr lang="fr-FR" b="1" dirty="0"/>
              <a:t>Exemple</a:t>
            </a:r>
          </a:p>
        </p:txBody>
      </p:sp>
      <p:sp>
        <p:nvSpPr>
          <p:cNvPr id="3" name="Espace réservé du contenu 2">
            <a:extLst>
              <a:ext uri="{FF2B5EF4-FFF2-40B4-BE49-F238E27FC236}">
                <a16:creationId xmlns:a16="http://schemas.microsoft.com/office/drawing/2014/main" id="{C35AE0DE-323C-15E0-1C88-D64FC72D7C25}"/>
              </a:ext>
            </a:extLst>
          </p:cNvPr>
          <p:cNvSpPr>
            <a:spLocks noGrp="1"/>
          </p:cNvSpPr>
          <p:nvPr>
            <p:ph idx="1"/>
          </p:nvPr>
        </p:nvSpPr>
        <p:spPr/>
        <p:txBody>
          <a:bodyPr>
            <a:normAutofit fontScale="92500" lnSpcReduction="10000"/>
          </a:bodyPr>
          <a:lstStyle/>
          <a:p>
            <a:r>
              <a:rPr lang="fr-FR" b="1" dirty="0"/>
              <a:t>Togo</a:t>
            </a:r>
            <a:endParaRPr lang="fr-FR" dirty="0"/>
          </a:p>
          <a:p>
            <a:pPr marL="0" indent="0" algn="just">
              <a:buNone/>
            </a:pPr>
            <a:r>
              <a:rPr lang="fr-FR" dirty="0"/>
              <a:t>Au Togo, une étude menée par la société civile a identifié trois risques majeurs de corruption : l’opacité de la participation de l’État dans les sociétés d’exploitation minière, des contrats de location d’équipement suspects et des lacunes dans la transparence de la propriété effective. Ces conclusions ont incité les autorités à s’engager à vérifier la participation de l’État dans les sociétés d’exploitation minière et à centraliser les données relatives à la propriété effective, ouvrant ainsi la voie à une plus grande redevabilité.</a:t>
            </a:r>
          </a:p>
          <a:p>
            <a:endParaRPr lang="fr-FR" dirty="0"/>
          </a:p>
        </p:txBody>
      </p:sp>
    </p:spTree>
    <p:extLst>
      <p:ext uri="{BB962C8B-B14F-4D97-AF65-F5344CB8AC3E}">
        <p14:creationId xmlns:p14="http://schemas.microsoft.com/office/powerpoint/2010/main" val="29851197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86737-C4C5-D022-8E1E-4707925C3381}"/>
              </a:ext>
            </a:extLst>
          </p:cNvPr>
          <p:cNvSpPr>
            <a:spLocks noGrp="1"/>
          </p:cNvSpPr>
          <p:nvPr>
            <p:ph type="title"/>
          </p:nvPr>
        </p:nvSpPr>
        <p:spPr/>
        <p:txBody>
          <a:bodyPr/>
          <a:lstStyle/>
          <a:p>
            <a:pPr algn="ctr"/>
            <a:r>
              <a:rPr lang="fr-FR" sz="2400" b="1" dirty="0" err="1"/>
              <a:t>Rotab</a:t>
            </a:r>
            <a:r>
              <a:rPr lang="fr-FR" sz="2400" b="1" dirty="0"/>
              <a:t> (Réseau des Organisations pour la Transparence et l’Analyse Budgétaire) au Niger: coordination nationale du </a:t>
            </a:r>
            <a:r>
              <a:rPr lang="fr-FR" sz="2400" b="1" dirty="0" err="1"/>
              <a:t>Rotab</a:t>
            </a:r>
            <a:r>
              <a:rPr lang="fr-FR" sz="2400" b="1" dirty="0"/>
              <a:t> –Publiez ce que vous payez Niger</a:t>
            </a:r>
          </a:p>
        </p:txBody>
      </p:sp>
      <p:sp>
        <p:nvSpPr>
          <p:cNvPr id="3" name="Espace réservé du contenu 2">
            <a:extLst>
              <a:ext uri="{FF2B5EF4-FFF2-40B4-BE49-F238E27FC236}">
                <a16:creationId xmlns:a16="http://schemas.microsoft.com/office/drawing/2014/main" id="{1C80A430-510E-C0EB-5555-58335F6ECF04}"/>
              </a:ext>
            </a:extLst>
          </p:cNvPr>
          <p:cNvSpPr>
            <a:spLocks noGrp="1"/>
          </p:cNvSpPr>
          <p:nvPr>
            <p:ph idx="1"/>
          </p:nvPr>
        </p:nvSpPr>
        <p:spPr/>
        <p:txBody>
          <a:bodyPr>
            <a:normAutofit fontScale="77500" lnSpcReduction="20000"/>
          </a:bodyPr>
          <a:lstStyle/>
          <a:p>
            <a:pPr marL="0" indent="0">
              <a:buNone/>
            </a:pPr>
            <a:r>
              <a:rPr lang="fr-FR" dirty="0"/>
              <a:t>Le </a:t>
            </a:r>
            <a:r>
              <a:rPr lang="fr-FR" dirty="0" err="1"/>
              <a:t>Rotab</a:t>
            </a:r>
            <a:r>
              <a:rPr lang="fr-FR" dirty="0"/>
              <a:t> demande au gouvernement du Niger :</a:t>
            </a:r>
          </a:p>
          <a:p>
            <a:pPr lvl="0" algn="just"/>
            <a:r>
              <a:rPr lang="fr-FR" dirty="0"/>
              <a:t>de permettre que les termes des nouvelles conventions de la </a:t>
            </a:r>
            <a:r>
              <a:rPr lang="fr-FR" dirty="0" err="1"/>
              <a:t>Somaïr</a:t>
            </a:r>
            <a:r>
              <a:rPr lang="fr-FR" dirty="0"/>
              <a:t> et la </a:t>
            </a:r>
            <a:r>
              <a:rPr lang="fr-FR" dirty="0" err="1"/>
              <a:t>Cominak</a:t>
            </a:r>
            <a:r>
              <a:rPr lang="fr-FR" dirty="0"/>
              <a:t> fassent l’objet d’un débat au Parlement, avant leur signature ;</a:t>
            </a:r>
          </a:p>
          <a:p>
            <a:pPr lvl="0" algn="just"/>
            <a:r>
              <a:rPr lang="fr-FR" dirty="0"/>
              <a:t>d’exiger, en tant qu’actionnaire de la </a:t>
            </a:r>
            <a:r>
              <a:rPr lang="fr-FR" dirty="0" err="1"/>
              <a:t>Somaïr</a:t>
            </a:r>
            <a:r>
              <a:rPr lang="fr-FR" dirty="0"/>
              <a:t> et de la </a:t>
            </a:r>
            <a:r>
              <a:rPr lang="fr-FR" dirty="0" err="1"/>
              <a:t>Cominak</a:t>
            </a:r>
            <a:r>
              <a:rPr lang="fr-FR" dirty="0"/>
              <a:t>, la publication de l’audit des sociétés, afin d’assurer que tous les éléments de la négociation sont transparents et accessibles ;</a:t>
            </a:r>
          </a:p>
          <a:p>
            <a:pPr lvl="0" algn="just"/>
            <a:r>
              <a:rPr lang="fr-FR" dirty="0"/>
              <a:t>d’impliquer les services techniques du ministère des Mines, de la Direction générale des impôts et de la Direction grandes entreprises, des services de Douanes et du ministère de l’Environnement dans toutes les phases de la négociation ;</a:t>
            </a:r>
          </a:p>
          <a:p>
            <a:pPr lvl="0" algn="just"/>
            <a:r>
              <a:rPr lang="fr-FR" dirty="0"/>
              <a:t>de faire respecter les dispositions du Code minier de 2006 et toutes les législations en vigueur au Niger.</a:t>
            </a:r>
          </a:p>
          <a:p>
            <a:endParaRPr lang="fr-FR" dirty="0"/>
          </a:p>
        </p:txBody>
      </p:sp>
    </p:spTree>
    <p:extLst>
      <p:ext uri="{BB962C8B-B14F-4D97-AF65-F5344CB8AC3E}">
        <p14:creationId xmlns:p14="http://schemas.microsoft.com/office/powerpoint/2010/main" val="26763639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31B42-C997-151A-EA36-0C7AFA3CAF25}"/>
              </a:ext>
            </a:extLst>
          </p:cNvPr>
          <p:cNvSpPr>
            <a:spLocks noGrp="1"/>
          </p:cNvSpPr>
          <p:nvPr>
            <p:ph type="title"/>
          </p:nvPr>
        </p:nvSpPr>
        <p:spPr/>
        <p:txBody>
          <a:bodyPr/>
          <a:lstStyle/>
          <a:p>
            <a:br>
              <a:rPr lang="fr-FR" sz="2800" b="1" dirty="0"/>
            </a:br>
            <a:r>
              <a:rPr lang="fr-FR" sz="2800" b="1" dirty="0"/>
              <a:t>Oxfam France demande au gouvernement français :</a:t>
            </a:r>
            <a:br>
              <a:rPr lang="fr-FR" sz="2800" b="1" dirty="0"/>
            </a:br>
            <a:endParaRPr lang="fr-FR" sz="2800" b="1" dirty="0"/>
          </a:p>
        </p:txBody>
      </p:sp>
      <p:sp>
        <p:nvSpPr>
          <p:cNvPr id="3" name="Espace réservé du contenu 2">
            <a:extLst>
              <a:ext uri="{FF2B5EF4-FFF2-40B4-BE49-F238E27FC236}">
                <a16:creationId xmlns:a16="http://schemas.microsoft.com/office/drawing/2014/main" id="{C8C0ADCE-836C-DB9E-CCF2-D7D3D7532D8B}"/>
              </a:ext>
            </a:extLst>
          </p:cNvPr>
          <p:cNvSpPr>
            <a:spLocks noGrp="1"/>
          </p:cNvSpPr>
          <p:nvPr>
            <p:ph idx="1"/>
          </p:nvPr>
        </p:nvSpPr>
        <p:spPr/>
        <p:txBody>
          <a:bodyPr>
            <a:normAutofit fontScale="92500" lnSpcReduction="20000"/>
          </a:bodyPr>
          <a:lstStyle/>
          <a:p>
            <a:pPr lvl="0" algn="just"/>
            <a:r>
              <a:rPr lang="fr-FR" dirty="0"/>
              <a:t>d’exiger d’Areva, en tant qu’actionnaire de la </a:t>
            </a:r>
            <a:r>
              <a:rPr lang="fr-FR" dirty="0" err="1"/>
              <a:t>Somaïr</a:t>
            </a:r>
            <a:r>
              <a:rPr lang="fr-FR" dirty="0"/>
              <a:t> et la </a:t>
            </a:r>
            <a:r>
              <a:rPr lang="fr-FR" dirty="0" err="1"/>
              <a:t>Cominak</a:t>
            </a:r>
            <a:r>
              <a:rPr lang="fr-FR" dirty="0"/>
              <a:t>, la publication de l’audit des sociétés, afin d’assurer que tous les éléments de la négociation sont transparents et accessibles ;</a:t>
            </a:r>
          </a:p>
          <a:p>
            <a:pPr lvl="0" algn="just"/>
            <a:r>
              <a:rPr lang="fr-FR" dirty="0"/>
              <a:t>de n’exercer aucune pression sur le gouvernement du Niger pour obtenir des dérogations à la loi minière de 2006, des exemptions fiscales, ou toute dérogation à la législation nigérienne en faveur d’Areva, qui réduiraient les retombées financières pour le Niger ;</a:t>
            </a:r>
          </a:p>
          <a:p>
            <a:pPr lvl="0" algn="just"/>
            <a:r>
              <a:rPr lang="fr-FR" dirty="0"/>
              <a:t>de s’assurer que les négociations, à toutes les étapes, se déroulent dans la plus grande transparence.</a:t>
            </a:r>
          </a:p>
          <a:p>
            <a:endParaRPr lang="fr-FR" dirty="0"/>
          </a:p>
        </p:txBody>
      </p:sp>
    </p:spTree>
    <p:extLst>
      <p:ext uri="{BB962C8B-B14F-4D97-AF65-F5344CB8AC3E}">
        <p14:creationId xmlns:p14="http://schemas.microsoft.com/office/powerpoint/2010/main" val="24809378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7C340-FD73-5D52-E4CF-7B7D24083A19}"/>
              </a:ext>
            </a:extLst>
          </p:cNvPr>
          <p:cNvSpPr>
            <a:spLocks noGrp="1"/>
          </p:cNvSpPr>
          <p:nvPr>
            <p:ph type="title"/>
          </p:nvPr>
        </p:nvSpPr>
        <p:spPr/>
        <p:txBody>
          <a:bodyPr/>
          <a:lstStyle/>
          <a:p>
            <a:pPr algn="ctr"/>
            <a:r>
              <a:rPr lang="fr-FR" b="1" dirty="0">
                <a:solidFill>
                  <a:srgbClr val="C00000"/>
                </a:solidFill>
              </a:rPr>
              <a:t>La persistance de l’opacité  dans les industries extractives</a:t>
            </a:r>
          </a:p>
        </p:txBody>
      </p:sp>
      <p:sp>
        <p:nvSpPr>
          <p:cNvPr id="3" name="Espace réservé du contenu 2">
            <a:extLst>
              <a:ext uri="{FF2B5EF4-FFF2-40B4-BE49-F238E27FC236}">
                <a16:creationId xmlns:a16="http://schemas.microsoft.com/office/drawing/2014/main" id="{0534E99B-B403-004E-6F51-2901D30150A5}"/>
              </a:ext>
            </a:extLst>
          </p:cNvPr>
          <p:cNvSpPr>
            <a:spLocks noGrp="1"/>
          </p:cNvSpPr>
          <p:nvPr>
            <p:ph idx="1"/>
          </p:nvPr>
        </p:nvSpPr>
        <p:spPr/>
        <p:txBody>
          <a:bodyPr>
            <a:normAutofit fontScale="77500" lnSpcReduction="20000"/>
          </a:bodyPr>
          <a:lstStyle/>
          <a:p>
            <a:pPr marL="0" indent="0" algn="just">
              <a:buNone/>
            </a:pPr>
            <a:r>
              <a:rPr lang="fr-FR" dirty="0"/>
              <a:t>En dépit de l’adhésion des pays africains à l’ITIE et bien d’autres dispositifs internationaux encourageant la transparence dans les industries extractives, dans la gouvernance minière, pétrolière et gazière, on note une opacité financière et fiscale en matière d’exploitation de ces ressources stratégiques et de développement. En conséquence, il s’est instauré un flou autour des questions financières et fiscales de la gestion des ressources minières, pétrolières et gazières au profit des multinationales étrangères exploitatrices et au détriment de la mobilisation des ressources fiscales des pays africains, et donc, de leur développement. Ce flou est favorable à la fraude fiscale, à la fausse déclaration, l’évasion fiscale, à la déperdition fiscale (1), à la corruption, à la violation des droits humains et à la dégradation de l’environnement. Impacts négatifs sociaux, économiques et environnementaux de l’exploitation minière, pétrolière et gazière en Afrique.</a:t>
            </a:r>
          </a:p>
          <a:p>
            <a:endParaRPr lang="fr-FR" dirty="0"/>
          </a:p>
        </p:txBody>
      </p:sp>
    </p:spTree>
    <p:extLst>
      <p:ext uri="{BB962C8B-B14F-4D97-AF65-F5344CB8AC3E}">
        <p14:creationId xmlns:p14="http://schemas.microsoft.com/office/powerpoint/2010/main" val="40507119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55FF3-82AE-4D02-400E-166448F75470}"/>
              </a:ext>
            </a:extLst>
          </p:cNvPr>
          <p:cNvSpPr>
            <a:spLocks noGrp="1"/>
          </p:cNvSpPr>
          <p:nvPr>
            <p:ph type="title"/>
          </p:nvPr>
        </p:nvSpPr>
        <p:spPr/>
        <p:txBody>
          <a:bodyPr/>
          <a:lstStyle/>
          <a:p>
            <a:pPr algn="ctr"/>
            <a:r>
              <a:rPr lang="fr-FR" b="1" dirty="0"/>
              <a:t>4.Le renforcement des capacités africaines de gouvernance des industries extractives</a:t>
            </a:r>
          </a:p>
        </p:txBody>
      </p:sp>
      <p:sp>
        <p:nvSpPr>
          <p:cNvPr id="3" name="Espace réservé du contenu 2">
            <a:extLst>
              <a:ext uri="{FF2B5EF4-FFF2-40B4-BE49-F238E27FC236}">
                <a16:creationId xmlns:a16="http://schemas.microsoft.com/office/drawing/2014/main" id="{683FD4C7-CD6B-1D75-07E7-FFD13445B036}"/>
              </a:ext>
            </a:extLst>
          </p:cNvPr>
          <p:cNvSpPr>
            <a:spLocks noGrp="1"/>
          </p:cNvSpPr>
          <p:nvPr>
            <p:ph idx="1"/>
          </p:nvPr>
        </p:nvSpPr>
        <p:spPr/>
        <p:txBody>
          <a:bodyPr>
            <a:normAutofit fontScale="92500" lnSpcReduction="20000"/>
          </a:bodyPr>
          <a:lstStyle/>
          <a:p>
            <a:pPr marL="0" indent="0" algn="just">
              <a:buNone/>
            </a:pPr>
            <a:r>
              <a:rPr lang="fr-FR" dirty="0"/>
              <a:t>4.1.Le développement du leadership politique stratégique, décomplexé et éthique,</a:t>
            </a:r>
          </a:p>
          <a:p>
            <a:pPr marL="0" indent="0" algn="just">
              <a:buNone/>
            </a:pPr>
            <a:r>
              <a:rPr lang="fr-FR" dirty="0"/>
              <a:t>4.2.La production des compétences et des talents africains en matière de négociation, de forage, de géologie, de diplomatie économique….</a:t>
            </a:r>
          </a:p>
          <a:p>
            <a:pPr marL="0" indent="0" algn="just">
              <a:buNone/>
            </a:pPr>
            <a:r>
              <a:rPr lang="fr-FR" dirty="0"/>
              <a:t>4.3. Le développement des capacités productives et commerciales,</a:t>
            </a:r>
          </a:p>
          <a:p>
            <a:pPr marL="0" indent="0" algn="just">
              <a:buNone/>
            </a:pPr>
            <a:r>
              <a:rPr lang="fr-FR" dirty="0"/>
              <a:t>4.4.La transformation des matières premières en Afrique,</a:t>
            </a:r>
          </a:p>
          <a:p>
            <a:pPr marL="0" indent="0" algn="just">
              <a:buNone/>
            </a:pPr>
            <a:r>
              <a:rPr lang="fr-FR" dirty="0"/>
              <a:t>4.5.La mise en place d’un système de gouvernance publique ouverte, y compris la gouvernance responsable, éthique, durable et citoyenne des industries extractives,</a:t>
            </a:r>
          </a:p>
        </p:txBody>
      </p:sp>
    </p:spTree>
    <p:extLst>
      <p:ext uri="{BB962C8B-B14F-4D97-AF65-F5344CB8AC3E}">
        <p14:creationId xmlns:p14="http://schemas.microsoft.com/office/powerpoint/2010/main" val="303413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br>
            <a:r>
              <a:rPr lang="fr-FR" b="1" dirty="0"/>
              <a:t>OBJECTIFS de </a:t>
            </a:r>
            <a:r>
              <a:rPr lang="fr-FR" b="1"/>
              <a:t>la communication</a:t>
            </a:r>
            <a:br>
              <a:rPr lang="fr-FR" b="1" dirty="0"/>
            </a:b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b="1" dirty="0"/>
              <a:t>Objectif général</a:t>
            </a:r>
            <a:endParaRPr lang="fr-FR" dirty="0"/>
          </a:p>
          <a:p>
            <a:pPr marL="0" indent="0" algn="just">
              <a:buNone/>
            </a:pPr>
            <a:r>
              <a:rPr lang="fr-FR" dirty="0"/>
              <a:t>Promouvoir la transparence comme un instrument de mobilisation efficace et efficiente des ressources fiscales dans les industries extractives en Afrique.</a:t>
            </a:r>
          </a:p>
          <a:p>
            <a:pPr algn="just"/>
            <a:r>
              <a:rPr lang="fr-FR" b="1" dirty="0"/>
              <a:t>Objectifs spécifiques</a:t>
            </a:r>
            <a:endParaRPr lang="fr-FR" dirty="0"/>
          </a:p>
          <a:p>
            <a:pPr marL="0" indent="0" algn="just">
              <a:buNone/>
            </a:pPr>
            <a:r>
              <a:rPr lang="fr-FR" dirty="0"/>
              <a:t>1.Analyser l’opacité (manque de transparence) comme obstacle à la mobilisation des ressources fiscales dans les industries extractives en Afrique;</a:t>
            </a:r>
          </a:p>
          <a:p>
            <a:pPr marL="0" indent="0" algn="just">
              <a:buNone/>
            </a:pPr>
            <a:r>
              <a:rPr lang="fr-FR" dirty="0"/>
              <a:t>2.Préconiser des mesures de promotion de la transparence à des fins de mobilisation des ressources fiscales dans les industries extractives en Afrique.</a:t>
            </a:r>
          </a:p>
          <a:p>
            <a:endParaRPr lang="fr-FR" dirty="0"/>
          </a:p>
        </p:txBody>
      </p:sp>
    </p:spTree>
    <p:extLst>
      <p:ext uri="{BB962C8B-B14F-4D97-AF65-F5344CB8AC3E}">
        <p14:creationId xmlns:p14="http://schemas.microsoft.com/office/powerpoint/2010/main" val="206844173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9C42CB-EA4A-8E99-5EBD-AA7F3D27EF9C}"/>
              </a:ext>
            </a:extLst>
          </p:cNvPr>
          <p:cNvSpPr>
            <a:spLocks noGrp="1"/>
          </p:cNvSpPr>
          <p:nvPr>
            <p:ph type="title"/>
          </p:nvPr>
        </p:nvSpPr>
        <p:spPr/>
        <p:txBody>
          <a:bodyPr/>
          <a:lstStyle/>
          <a:p>
            <a:r>
              <a:rPr lang="fr-FR" b="1" dirty="0"/>
              <a:t>4.Le renforcement des capacités africaines de gouvernance des industries extractives</a:t>
            </a:r>
            <a:endParaRPr lang="fr-FR" dirty="0"/>
          </a:p>
        </p:txBody>
      </p:sp>
      <p:sp>
        <p:nvSpPr>
          <p:cNvPr id="3" name="Espace réservé du contenu 2">
            <a:extLst>
              <a:ext uri="{FF2B5EF4-FFF2-40B4-BE49-F238E27FC236}">
                <a16:creationId xmlns:a16="http://schemas.microsoft.com/office/drawing/2014/main" id="{8A5ED7DF-A721-F24C-6074-F7C34AC77A25}"/>
              </a:ext>
            </a:extLst>
          </p:cNvPr>
          <p:cNvSpPr>
            <a:spLocks noGrp="1"/>
          </p:cNvSpPr>
          <p:nvPr>
            <p:ph idx="1"/>
          </p:nvPr>
        </p:nvSpPr>
        <p:spPr/>
        <p:txBody>
          <a:bodyPr/>
          <a:lstStyle/>
          <a:p>
            <a:pPr marL="0" indent="0" algn="just">
              <a:buNone/>
            </a:pPr>
            <a:r>
              <a:rPr lang="fr-FR" dirty="0"/>
              <a:t>4.6.Le renforcement des capacités des administrations fiscales: formation, transformation numérique, intelligence artificielle, SIG, fiscalité verte, environnementale,</a:t>
            </a:r>
          </a:p>
          <a:p>
            <a:pPr marL="0" indent="0" algn="just">
              <a:buNone/>
            </a:pPr>
            <a:r>
              <a:rPr lang="fr-FR" dirty="0"/>
              <a:t>4.7.L’implication plus forte et soutenue des organisations de la société civile et des citoyens dans la gouvernance des industries extractives,</a:t>
            </a:r>
          </a:p>
          <a:p>
            <a:pPr marL="0" indent="0" algn="just">
              <a:buNone/>
            </a:pPr>
            <a:r>
              <a:rPr lang="fr-FR" dirty="0"/>
              <a:t>4.8.la réforme législative et réglementaire ainsi que la renégociation des contrats avec les multinationales…</a:t>
            </a:r>
          </a:p>
        </p:txBody>
      </p:sp>
    </p:spTree>
    <p:extLst>
      <p:ext uri="{BB962C8B-B14F-4D97-AF65-F5344CB8AC3E}">
        <p14:creationId xmlns:p14="http://schemas.microsoft.com/office/powerpoint/2010/main" val="1788943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35A56-1B82-011B-0DAC-D3C482F907F3}"/>
              </a:ext>
            </a:extLst>
          </p:cNvPr>
          <p:cNvSpPr>
            <a:spLocks noGrp="1"/>
          </p:cNvSpPr>
          <p:nvPr>
            <p:ph type="title"/>
          </p:nvPr>
        </p:nvSpPr>
        <p:spPr/>
        <p:txBody>
          <a:bodyPr/>
          <a:lstStyle/>
          <a:p>
            <a:pPr algn="ctr"/>
            <a:r>
              <a:rPr lang="fr-FR" b="1" dirty="0"/>
              <a:t>Quelques pistes de réflexions</a:t>
            </a:r>
          </a:p>
        </p:txBody>
      </p:sp>
      <p:sp>
        <p:nvSpPr>
          <p:cNvPr id="3" name="Espace réservé du contenu 2">
            <a:extLst>
              <a:ext uri="{FF2B5EF4-FFF2-40B4-BE49-F238E27FC236}">
                <a16:creationId xmlns:a16="http://schemas.microsoft.com/office/drawing/2014/main" id="{74DFD244-E94F-D5DB-73E2-4E7FBEAD6D2A}"/>
              </a:ext>
            </a:extLst>
          </p:cNvPr>
          <p:cNvSpPr>
            <a:spLocks noGrp="1"/>
          </p:cNvSpPr>
          <p:nvPr>
            <p:ph idx="1"/>
          </p:nvPr>
        </p:nvSpPr>
        <p:spPr/>
        <p:txBody>
          <a:bodyPr>
            <a:normAutofit lnSpcReduction="10000"/>
          </a:bodyPr>
          <a:lstStyle/>
          <a:p>
            <a:pPr algn="just"/>
            <a:r>
              <a:rPr lang="fr-FR" dirty="0"/>
              <a:t>Mettre à plat les mesures fiscales incitatives et extractives (exonérations et exemptions fiscales puisqu’elles ne produisent pas des effets recherchés et souhaités.</a:t>
            </a:r>
          </a:p>
          <a:p>
            <a:pPr algn="just"/>
            <a:r>
              <a:rPr lang="fr-FR" dirty="0"/>
              <a:t>Développer les technologies et la mécanique industrielle pour transformer les ressources naturelles sur place en Afrique</a:t>
            </a:r>
          </a:p>
          <a:p>
            <a:pPr algn="just"/>
            <a:r>
              <a:rPr lang="fr-FR" dirty="0"/>
              <a:t>Cesser d’exporter les matière premières brutes non transformées ou à défaut en réduire la quantité.</a:t>
            </a:r>
          </a:p>
          <a:p>
            <a:pPr algn="just"/>
            <a:r>
              <a:rPr lang="fr-FR" dirty="0"/>
              <a:t>Inscrire l’Afrique dans les chaînes de valeur mondiales.</a:t>
            </a:r>
          </a:p>
          <a:p>
            <a:endParaRPr lang="fr-FR" dirty="0"/>
          </a:p>
        </p:txBody>
      </p:sp>
    </p:spTree>
    <p:extLst>
      <p:ext uri="{BB962C8B-B14F-4D97-AF65-F5344CB8AC3E}">
        <p14:creationId xmlns:p14="http://schemas.microsoft.com/office/powerpoint/2010/main" val="404221973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3E3C5-09CD-988D-A1B6-4A0DAD918315}"/>
              </a:ext>
            </a:extLst>
          </p:cNvPr>
          <p:cNvSpPr>
            <a:spLocks noGrp="1"/>
          </p:cNvSpPr>
          <p:nvPr>
            <p:ph type="title"/>
          </p:nvPr>
        </p:nvSpPr>
        <p:spPr/>
        <p:txBody>
          <a:bodyPr/>
          <a:lstStyle/>
          <a:p>
            <a:pPr algn="ctr"/>
            <a:r>
              <a:rPr lang="fr-FR" b="1" dirty="0"/>
              <a:t>Conclusion</a:t>
            </a:r>
          </a:p>
        </p:txBody>
      </p:sp>
      <p:sp>
        <p:nvSpPr>
          <p:cNvPr id="3" name="Espace réservé du contenu 2">
            <a:extLst>
              <a:ext uri="{FF2B5EF4-FFF2-40B4-BE49-F238E27FC236}">
                <a16:creationId xmlns:a16="http://schemas.microsoft.com/office/drawing/2014/main" id="{DF4E5B1E-72FE-F255-50B2-C3C277405AFF}"/>
              </a:ext>
            </a:extLst>
          </p:cNvPr>
          <p:cNvSpPr>
            <a:spLocks noGrp="1"/>
          </p:cNvSpPr>
          <p:nvPr>
            <p:ph idx="1"/>
          </p:nvPr>
        </p:nvSpPr>
        <p:spPr/>
        <p:txBody>
          <a:bodyPr>
            <a:normAutofit fontScale="85000" lnSpcReduction="20000"/>
          </a:bodyPr>
          <a:lstStyle/>
          <a:p>
            <a:pPr marL="0" indent="0" algn="just">
              <a:buNone/>
            </a:pPr>
            <a:r>
              <a:rPr lang="fr-FR" dirty="0"/>
              <a:t>Pour assurer une mobilisation efficace et efficiente des ressources fiscales, il importe de repenser complètement la gouvernance dans le secteur extractif en Afrique, à travers une politique et une culture de transparence ainsi qu’une gestion saine et responsable des finances publiques.</a:t>
            </a:r>
          </a:p>
          <a:p>
            <a:pPr marL="0" indent="0" algn="just">
              <a:buNone/>
            </a:pPr>
            <a:r>
              <a:rPr lang="fr-FR" dirty="0"/>
              <a:t>Certains dirigeants s’illustrent par une réforme audacieuse de la gouvernance des industries extractives.</a:t>
            </a:r>
          </a:p>
          <a:p>
            <a:pPr marL="0" indent="0" algn="just">
              <a:buNone/>
            </a:pPr>
            <a:r>
              <a:rPr lang="fr-FR" dirty="0"/>
              <a:t>Mais dans le contexte de la géopolitique actuelle, l’Afrique peut-elle défaire les liens historiques de domination et de pillage de ses ressources naturelles par les puissances étrangères anciennes et nouvelles sous prétexte de manque de compétences humaines, techniques, scientifiques et technologiques?</a:t>
            </a:r>
          </a:p>
        </p:txBody>
      </p:sp>
    </p:spTree>
    <p:extLst>
      <p:ext uri="{BB962C8B-B14F-4D97-AF65-F5344CB8AC3E}">
        <p14:creationId xmlns:p14="http://schemas.microsoft.com/office/powerpoint/2010/main" val="11637161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A0AAB9-40AC-D379-B4C2-CFD135F0E92C}"/>
              </a:ext>
            </a:extLst>
          </p:cNvPr>
          <p:cNvSpPr>
            <a:spLocks noGrp="1"/>
          </p:cNvSpPr>
          <p:nvPr>
            <p:ph type="title"/>
          </p:nvPr>
        </p:nvSpPr>
        <p:spPr/>
        <p:txBody>
          <a:bodyPr/>
          <a:lstStyle/>
          <a:p>
            <a:pPr algn="ctr"/>
            <a:r>
              <a:rPr lang="fr-FR" dirty="0">
                <a:solidFill>
                  <a:srgbClr val="FF0000"/>
                </a:solidFill>
              </a:rPr>
              <a:t>Fin de la communication</a:t>
            </a:r>
          </a:p>
        </p:txBody>
      </p:sp>
      <p:sp>
        <p:nvSpPr>
          <p:cNvPr id="3" name="Espace réservé du contenu 2">
            <a:extLst>
              <a:ext uri="{FF2B5EF4-FFF2-40B4-BE49-F238E27FC236}">
                <a16:creationId xmlns:a16="http://schemas.microsoft.com/office/drawing/2014/main" id="{6D1604D5-CC05-75DE-21DC-C59F999EFE65}"/>
              </a:ext>
            </a:extLst>
          </p:cNvPr>
          <p:cNvSpPr>
            <a:spLocks noGrp="1"/>
          </p:cNvSpPr>
          <p:nvPr>
            <p:ph idx="1"/>
          </p:nvPr>
        </p:nvSpPr>
        <p:spPr/>
        <p:txBody>
          <a:bodyPr/>
          <a:lstStyle/>
          <a:p>
            <a:r>
              <a:rPr lang="fr-FR" dirty="0"/>
              <a:t>Je vous remercie.</a:t>
            </a:r>
          </a:p>
        </p:txBody>
      </p:sp>
    </p:spTree>
    <p:extLst>
      <p:ext uri="{BB962C8B-B14F-4D97-AF65-F5344CB8AC3E}">
        <p14:creationId xmlns:p14="http://schemas.microsoft.com/office/powerpoint/2010/main" val="27378222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68957-0727-FB83-B5B7-44D9E08E2888}"/>
              </a:ext>
            </a:extLst>
          </p:cNvPr>
          <p:cNvSpPr>
            <a:spLocks noGrp="1"/>
          </p:cNvSpPr>
          <p:nvPr>
            <p:ph type="title"/>
          </p:nvPr>
        </p:nvSpPr>
        <p:spPr/>
        <p:txBody>
          <a:bodyPr/>
          <a:lstStyle/>
          <a:p>
            <a:pPr algn="ctr"/>
            <a:r>
              <a:rPr lang="fr-FR" b="1" dirty="0"/>
              <a:t>Ex. Le régime fiscal minier, pétrolier et gazier du au Sénégal</a:t>
            </a:r>
            <a:endParaRPr lang="fr-FR" dirty="0"/>
          </a:p>
        </p:txBody>
      </p:sp>
      <p:sp>
        <p:nvSpPr>
          <p:cNvPr id="3" name="Espace réservé du contenu 2">
            <a:extLst>
              <a:ext uri="{FF2B5EF4-FFF2-40B4-BE49-F238E27FC236}">
                <a16:creationId xmlns:a16="http://schemas.microsoft.com/office/drawing/2014/main" id="{4AE43178-5BB4-3E6A-565E-58E5C7397441}"/>
              </a:ext>
            </a:extLst>
          </p:cNvPr>
          <p:cNvSpPr>
            <a:spLocks noGrp="1"/>
          </p:cNvSpPr>
          <p:nvPr>
            <p:ph idx="1"/>
          </p:nvPr>
        </p:nvSpPr>
        <p:spPr/>
        <p:txBody>
          <a:bodyPr/>
          <a:lstStyle/>
          <a:p>
            <a:pPr marL="0" indent="0" algn="just">
              <a:buNone/>
            </a:pPr>
            <a:r>
              <a:rPr lang="fr-FR" dirty="0"/>
              <a:t>Le Sénégal est un </a:t>
            </a:r>
            <a:r>
              <a:rPr lang="fr-FR" b="1" dirty="0"/>
              <a:t>pays riche en ressources naturelles </a:t>
            </a:r>
            <a:r>
              <a:rPr lang="fr-FR" dirty="0"/>
              <a:t>(critère FMI), pour l’instant essentiellement à travers son </a:t>
            </a:r>
            <a:r>
              <a:rPr lang="fr-FR" b="1" dirty="0"/>
              <a:t>secteur minier</a:t>
            </a:r>
            <a:r>
              <a:rPr lang="fr-FR" dirty="0"/>
              <a:t>.</a:t>
            </a:r>
          </a:p>
          <a:p>
            <a:endParaRPr lang="fr-FR" dirty="0"/>
          </a:p>
        </p:txBody>
      </p:sp>
    </p:spTree>
    <p:extLst>
      <p:ext uri="{BB962C8B-B14F-4D97-AF65-F5344CB8AC3E}">
        <p14:creationId xmlns:p14="http://schemas.microsoft.com/office/powerpoint/2010/main" val="11363250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F450-EF74-6F2A-F9D9-948FA41D5E13}"/>
              </a:ext>
            </a:extLst>
          </p:cNvPr>
          <p:cNvSpPr>
            <a:spLocks noGrp="1"/>
          </p:cNvSpPr>
          <p:nvPr>
            <p:ph type="title"/>
          </p:nvPr>
        </p:nvSpPr>
        <p:spPr>
          <a:xfrm>
            <a:off x="1470823" y="219600"/>
            <a:ext cx="9888000" cy="1022400"/>
          </a:xfrm>
        </p:spPr>
        <p:txBody>
          <a:bodyPr/>
          <a:lstStyle/>
          <a:p>
            <a:pPr algn="ctr"/>
            <a:br>
              <a:rPr lang="fr-FR" sz="2400" b="1" dirty="0"/>
            </a:br>
            <a:r>
              <a:rPr lang="fr-FR" b="1" dirty="0"/>
              <a:t>Le partage de la rente économique</a:t>
            </a:r>
            <a:br>
              <a:rPr lang="fr-FR" sz="2400" b="1" dirty="0"/>
            </a:br>
            <a:endParaRPr lang="en-GB" sz="2400" b="1" dirty="0">
              <a:solidFill>
                <a:srgbClr val="174C4F"/>
              </a:solidFill>
            </a:endParaRPr>
          </a:p>
        </p:txBody>
      </p:sp>
      <p:sp>
        <p:nvSpPr>
          <p:cNvPr id="3" name="Content Placeholder 2">
            <a:extLst>
              <a:ext uri="{FF2B5EF4-FFF2-40B4-BE49-F238E27FC236}">
                <a16:creationId xmlns:a16="http://schemas.microsoft.com/office/drawing/2014/main" id="{1177B40B-CC32-D31C-2D60-E7281730D432}"/>
              </a:ext>
            </a:extLst>
          </p:cNvPr>
          <p:cNvSpPr>
            <a:spLocks noGrp="1"/>
          </p:cNvSpPr>
          <p:nvPr>
            <p:ph idx="1"/>
          </p:nvPr>
        </p:nvSpPr>
        <p:spPr>
          <a:xfrm>
            <a:off x="609601" y="1505842"/>
            <a:ext cx="10373709" cy="4340767"/>
          </a:xfrm>
        </p:spPr>
        <p:txBody>
          <a:bodyPr>
            <a:noAutofit/>
          </a:bodyPr>
          <a:lstStyle/>
          <a:p>
            <a:pPr marL="0" indent="0" algn="just">
              <a:buNone/>
            </a:pPr>
            <a:r>
              <a:rPr lang="fr-FR" sz="2400" dirty="0"/>
              <a:t>Il s’agit ensuite de </a:t>
            </a:r>
            <a:r>
              <a:rPr lang="fr-FR" sz="2400" b="1" dirty="0"/>
              <a:t>partager la rente entre l’Etat et l’investisseur </a:t>
            </a:r>
            <a:r>
              <a:rPr lang="fr-FR" sz="2400" dirty="0"/>
              <a:t>via la fiscalité et la parafiscalité.</a:t>
            </a:r>
          </a:p>
          <a:p>
            <a:pPr marL="0" indent="0" algn="just">
              <a:buNone/>
            </a:pPr>
            <a:r>
              <a:rPr lang="fr-FR" sz="2400" dirty="0"/>
              <a:t>➢ Certains prélèvements sont </a:t>
            </a:r>
            <a:r>
              <a:rPr lang="fr-FR" sz="2400" b="1" dirty="0"/>
              <a:t>spécifiques au secteur </a:t>
            </a:r>
            <a:r>
              <a:rPr lang="fr-FR" sz="2400" dirty="0"/>
              <a:t>:</a:t>
            </a:r>
          </a:p>
          <a:p>
            <a:pPr marL="0" indent="0" algn="just">
              <a:buNone/>
            </a:pPr>
            <a:r>
              <a:rPr lang="fr-FR" sz="2400" dirty="0"/>
              <a:t>❖ </a:t>
            </a:r>
            <a:r>
              <a:rPr lang="fr-FR" sz="2400" b="1" dirty="0"/>
              <a:t>Bonus / Droits fixes</a:t>
            </a:r>
            <a:r>
              <a:rPr lang="fr-FR" sz="2400" dirty="0"/>
              <a:t>.</a:t>
            </a:r>
          </a:p>
          <a:p>
            <a:pPr marL="0" indent="0" algn="just">
              <a:buNone/>
            </a:pPr>
            <a:r>
              <a:rPr lang="fr-FR" sz="2400" dirty="0"/>
              <a:t>❖ </a:t>
            </a:r>
            <a:r>
              <a:rPr lang="fr-FR" sz="2400" b="1" dirty="0"/>
              <a:t>Redevance superficiaire</a:t>
            </a:r>
            <a:r>
              <a:rPr lang="fr-FR" sz="2400" dirty="0"/>
              <a:t>.</a:t>
            </a:r>
          </a:p>
          <a:p>
            <a:pPr marL="0" indent="0" algn="just">
              <a:buNone/>
            </a:pPr>
            <a:r>
              <a:rPr lang="fr-FR" sz="2400" dirty="0"/>
              <a:t>❖ </a:t>
            </a:r>
            <a:r>
              <a:rPr lang="fr-FR" sz="2400" b="1" dirty="0"/>
              <a:t>Redevance minière</a:t>
            </a:r>
            <a:r>
              <a:rPr lang="fr-FR" sz="2400" dirty="0"/>
              <a:t>.</a:t>
            </a:r>
          </a:p>
          <a:p>
            <a:pPr marL="0" indent="0" algn="just">
              <a:buNone/>
            </a:pPr>
            <a:r>
              <a:rPr lang="fr-FR" sz="2400" dirty="0"/>
              <a:t>❖ </a:t>
            </a:r>
            <a:r>
              <a:rPr lang="fr-FR" sz="2400" b="1" dirty="0"/>
              <a:t>Partage de production / Taxe sur la rente ou les superprofits</a:t>
            </a:r>
            <a:r>
              <a:rPr lang="fr-FR" sz="2400" dirty="0"/>
              <a:t>.</a:t>
            </a:r>
          </a:p>
          <a:p>
            <a:pPr marL="0" indent="0" algn="just">
              <a:buNone/>
            </a:pPr>
            <a:r>
              <a:rPr lang="fr-FR" sz="2400" dirty="0"/>
              <a:t>❖ </a:t>
            </a:r>
            <a:r>
              <a:rPr lang="fr-FR" sz="2400" b="1" dirty="0"/>
              <a:t>Participation de l’État </a:t>
            </a:r>
            <a:r>
              <a:rPr lang="fr-FR" sz="2400" dirty="0"/>
              <a:t>au capital de l’entreprise.</a:t>
            </a:r>
            <a:endParaRPr lang="en-GB" sz="2400" dirty="0">
              <a:solidFill>
                <a:srgbClr val="00010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4355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r>
              <a:rPr lang="fr-FR" sz="2000" b="1" dirty="0"/>
              <a:t>Le partage de la rente économique</a:t>
            </a:r>
            <a:br>
              <a:rPr lang="fr-FR" sz="2000" b="1" dirty="0"/>
            </a:br>
            <a:br>
              <a:rPr lang="fr-FR" sz="2000" b="1" dirty="0"/>
            </a:br>
            <a:endParaRPr lang="fr-FR" sz="2000" b="1" dirty="0"/>
          </a:p>
        </p:txBody>
      </p:sp>
      <p:sp>
        <p:nvSpPr>
          <p:cNvPr id="3" name="Espace réservé du contenu 2"/>
          <p:cNvSpPr>
            <a:spLocks noGrp="1"/>
          </p:cNvSpPr>
          <p:nvPr>
            <p:ph idx="1"/>
          </p:nvPr>
        </p:nvSpPr>
        <p:spPr/>
        <p:txBody>
          <a:bodyPr>
            <a:normAutofit/>
          </a:bodyPr>
          <a:lstStyle/>
          <a:p>
            <a:pPr marL="0" indent="0" algn="just">
              <a:buNone/>
            </a:pPr>
            <a:r>
              <a:rPr lang="fr-FR" dirty="0"/>
              <a:t>D’autres prélèvements sont issus du </a:t>
            </a:r>
            <a:r>
              <a:rPr lang="fr-FR" b="1" dirty="0"/>
              <a:t>régime général </a:t>
            </a:r>
            <a:r>
              <a:rPr lang="fr-FR" dirty="0"/>
              <a:t>mais peuvent connaître des </a:t>
            </a:r>
            <a:r>
              <a:rPr lang="fr-FR" b="1" dirty="0"/>
              <a:t>dérogations </a:t>
            </a:r>
            <a:r>
              <a:rPr lang="fr-FR" dirty="0"/>
              <a:t>propres au secteur :</a:t>
            </a:r>
          </a:p>
          <a:p>
            <a:pPr marL="0" indent="0" algn="just">
              <a:buNone/>
            </a:pPr>
            <a:r>
              <a:rPr lang="fr-FR" dirty="0"/>
              <a:t>❖ </a:t>
            </a:r>
            <a:r>
              <a:rPr lang="fr-FR" b="1" dirty="0"/>
              <a:t>Impôt sur les sociétés </a:t>
            </a:r>
            <a:r>
              <a:rPr lang="fr-FR" dirty="0"/>
              <a:t>/ </a:t>
            </a:r>
            <a:r>
              <a:rPr lang="fr-FR" b="1" dirty="0"/>
              <a:t>Impôt minimum forfaitaire</a:t>
            </a:r>
            <a:r>
              <a:rPr lang="fr-FR" dirty="0"/>
              <a:t>.</a:t>
            </a:r>
          </a:p>
          <a:p>
            <a:pPr marL="0" indent="0" algn="just">
              <a:buNone/>
            </a:pPr>
            <a:r>
              <a:rPr lang="fr-FR" dirty="0"/>
              <a:t>❖ </a:t>
            </a:r>
            <a:r>
              <a:rPr lang="fr-FR" b="1" dirty="0"/>
              <a:t>Impôt sur le revenu des capitaux mobiliers </a:t>
            </a:r>
            <a:r>
              <a:rPr lang="fr-FR" dirty="0"/>
              <a:t>/</a:t>
            </a:r>
            <a:r>
              <a:rPr lang="fr-FR" b="1" dirty="0"/>
              <a:t>Retenues à la source</a:t>
            </a:r>
            <a:r>
              <a:rPr lang="fr-FR" dirty="0"/>
              <a:t>, etc.</a:t>
            </a:r>
          </a:p>
        </p:txBody>
      </p:sp>
    </p:spTree>
    <p:extLst>
      <p:ext uri="{BB962C8B-B14F-4D97-AF65-F5344CB8AC3E}">
        <p14:creationId xmlns:p14="http://schemas.microsoft.com/office/powerpoint/2010/main" val="6616325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r>
              <a:rPr lang="fr-FR" sz="2800" b="1" dirty="0"/>
              <a:t>La fiscalité minière du Sénégal </a:t>
            </a:r>
            <a:r>
              <a:rPr lang="fr-FR" sz="2800" dirty="0"/>
              <a:t>:</a:t>
            </a:r>
            <a:br>
              <a:rPr lang="fr-FR" sz="2800" dirty="0"/>
            </a:br>
            <a:r>
              <a:rPr lang="fr-FR" sz="2800" dirty="0"/>
              <a:t>Description des prélèvements miniers</a:t>
            </a:r>
            <a:endParaRPr lang="fr-FR" sz="2800" b="1" dirty="0"/>
          </a:p>
        </p:txBody>
      </p:sp>
      <p:sp>
        <p:nvSpPr>
          <p:cNvPr id="3" name="Espace réservé du contenu 2"/>
          <p:cNvSpPr>
            <a:spLocks noGrp="1"/>
          </p:cNvSpPr>
          <p:nvPr>
            <p:ph idx="1"/>
          </p:nvPr>
        </p:nvSpPr>
        <p:spPr/>
        <p:txBody>
          <a:bodyPr>
            <a:normAutofit/>
          </a:bodyPr>
          <a:lstStyle/>
          <a:p>
            <a:pPr marL="0" indent="0" algn="just">
              <a:buNone/>
            </a:pPr>
            <a:r>
              <a:rPr lang="fr-FR" dirty="0"/>
              <a:t>Les droits fixes:</a:t>
            </a:r>
          </a:p>
          <a:p>
            <a:pPr marL="0" indent="0" algn="just">
              <a:buNone/>
            </a:pPr>
            <a:r>
              <a:rPr lang="fr-FR" dirty="0"/>
              <a:t>➢ La redevance superficiaire</a:t>
            </a:r>
          </a:p>
          <a:p>
            <a:pPr marL="0" indent="0" algn="just">
              <a:buNone/>
            </a:pPr>
            <a:r>
              <a:rPr lang="fr-FR" dirty="0"/>
              <a:t>➢ La redevance minière</a:t>
            </a:r>
          </a:p>
          <a:p>
            <a:pPr marL="0" indent="0" algn="just">
              <a:buNone/>
            </a:pPr>
            <a:r>
              <a:rPr lang="fr-FR" dirty="0"/>
              <a:t>➢ L’impôt sur les sociétés</a:t>
            </a:r>
          </a:p>
          <a:p>
            <a:pPr marL="0" indent="0" algn="just">
              <a:buNone/>
            </a:pPr>
            <a:r>
              <a:rPr lang="fr-FR" dirty="0"/>
              <a:t>➢ La participation de l’État</a:t>
            </a:r>
          </a:p>
        </p:txBody>
      </p:sp>
    </p:spTree>
    <p:extLst>
      <p:ext uri="{BB962C8B-B14F-4D97-AF65-F5344CB8AC3E}">
        <p14:creationId xmlns:p14="http://schemas.microsoft.com/office/powerpoint/2010/main" val="14513043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r>
              <a:rPr lang="fr-FR" b="1" dirty="0"/>
              <a:t>La législation et la réglementation minières</a:t>
            </a:r>
            <a:endParaRPr lang="fr-FR" sz="2000" b="1" dirty="0"/>
          </a:p>
        </p:txBody>
      </p:sp>
      <p:sp>
        <p:nvSpPr>
          <p:cNvPr id="3" name="Espace réservé du contenu 2"/>
          <p:cNvSpPr>
            <a:spLocks noGrp="1"/>
          </p:cNvSpPr>
          <p:nvPr>
            <p:ph idx="1"/>
          </p:nvPr>
        </p:nvSpPr>
        <p:spPr/>
        <p:txBody>
          <a:bodyPr>
            <a:normAutofit fontScale="77500" lnSpcReduction="20000"/>
          </a:bodyPr>
          <a:lstStyle/>
          <a:p>
            <a:pPr marL="0" indent="0" algn="just">
              <a:buNone/>
            </a:pPr>
            <a:r>
              <a:rPr lang="fr-FR" dirty="0"/>
              <a:t>La </a:t>
            </a:r>
            <a:r>
              <a:rPr lang="fr-FR" b="1" dirty="0"/>
              <a:t>législation et la réglementation minières </a:t>
            </a:r>
            <a:r>
              <a:rPr lang="fr-FR" dirty="0"/>
              <a:t>du Sénégal s’appuient principalement sur :</a:t>
            </a:r>
          </a:p>
          <a:p>
            <a:pPr algn="just"/>
            <a:r>
              <a:rPr lang="fr-FR" dirty="0"/>
              <a:t>❖ Le </a:t>
            </a:r>
            <a:r>
              <a:rPr lang="fr-FR" b="1" dirty="0"/>
              <a:t>code minier</a:t>
            </a:r>
            <a:r>
              <a:rPr lang="fr-FR" dirty="0"/>
              <a:t>.</a:t>
            </a:r>
          </a:p>
          <a:p>
            <a:pPr algn="just"/>
            <a:r>
              <a:rPr lang="fr-FR" i="1" dirty="0"/>
              <a:t>Loi n°2016-032 du 8 novembre 2016 portant code minier (CM 2016</a:t>
            </a:r>
            <a:r>
              <a:rPr lang="fr-FR" dirty="0"/>
              <a:t>)</a:t>
            </a:r>
          </a:p>
          <a:p>
            <a:pPr algn="just"/>
            <a:r>
              <a:rPr lang="fr-FR" dirty="0"/>
              <a:t>❖ Le </a:t>
            </a:r>
            <a:r>
              <a:rPr lang="fr-FR" b="1" dirty="0"/>
              <a:t>décret d’application </a:t>
            </a:r>
            <a:r>
              <a:rPr lang="fr-FR" dirty="0"/>
              <a:t>du code minier.</a:t>
            </a:r>
          </a:p>
          <a:p>
            <a:pPr algn="just"/>
            <a:r>
              <a:rPr lang="fr-FR" i="1" dirty="0"/>
              <a:t>Décret n°2017-459 du 20 mars 2017</a:t>
            </a:r>
          </a:p>
          <a:p>
            <a:pPr algn="just"/>
            <a:r>
              <a:rPr lang="fr-FR" i="1" dirty="0"/>
              <a:t>fixant les modalités d’application du code minier (CM applicable 2017</a:t>
            </a:r>
            <a:r>
              <a:rPr lang="fr-FR" dirty="0"/>
              <a:t>)</a:t>
            </a:r>
          </a:p>
          <a:p>
            <a:pPr algn="just"/>
            <a:r>
              <a:rPr lang="fr-FR" dirty="0"/>
              <a:t>❖ Le </a:t>
            </a:r>
            <a:r>
              <a:rPr lang="fr-FR" b="1" dirty="0"/>
              <a:t>contenu local minier</a:t>
            </a:r>
            <a:r>
              <a:rPr lang="fr-FR" dirty="0"/>
              <a:t>.</a:t>
            </a:r>
          </a:p>
          <a:p>
            <a:pPr algn="just"/>
            <a:r>
              <a:rPr lang="fr-FR" i="1" dirty="0"/>
              <a:t>Loi n°2022-17 du 23 mai 2022</a:t>
            </a:r>
          </a:p>
          <a:p>
            <a:pPr algn="just"/>
            <a:r>
              <a:rPr lang="fr-FR" i="1" dirty="0"/>
              <a:t>relative au contenu local dans le secteur minier</a:t>
            </a:r>
            <a:endParaRPr lang="fr-FR" dirty="0"/>
          </a:p>
          <a:p>
            <a:endParaRPr lang="fr-FR" dirty="0"/>
          </a:p>
          <a:p>
            <a:endParaRPr lang="fr-FR" dirty="0"/>
          </a:p>
        </p:txBody>
      </p:sp>
    </p:spTree>
    <p:extLst>
      <p:ext uri="{BB962C8B-B14F-4D97-AF65-F5344CB8AC3E}">
        <p14:creationId xmlns:p14="http://schemas.microsoft.com/office/powerpoint/2010/main" val="19637758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r>
              <a:rPr lang="fr-FR" b="1" dirty="0"/>
              <a:t>Les titres miniers</a:t>
            </a:r>
            <a:endParaRPr lang="fr-FR" sz="2000" dirty="0"/>
          </a:p>
        </p:txBody>
      </p:sp>
      <p:sp>
        <p:nvSpPr>
          <p:cNvPr id="3" name="Espace réservé du contenu 2"/>
          <p:cNvSpPr>
            <a:spLocks noGrp="1"/>
          </p:cNvSpPr>
          <p:nvPr>
            <p:ph idx="1"/>
          </p:nvPr>
        </p:nvSpPr>
        <p:spPr/>
        <p:txBody>
          <a:bodyPr>
            <a:normAutofit/>
          </a:bodyPr>
          <a:lstStyle/>
          <a:p>
            <a:pPr marL="0" indent="0" algn="just">
              <a:buNone/>
            </a:pPr>
            <a:r>
              <a:rPr lang="fr-FR" dirty="0"/>
              <a:t>Le code minier instaure </a:t>
            </a:r>
            <a:r>
              <a:rPr lang="fr-FR" b="1" dirty="0"/>
              <a:t>6 autorisations et titres miniers </a:t>
            </a:r>
            <a:r>
              <a:rPr lang="fr-FR" dirty="0"/>
              <a:t>:</a:t>
            </a:r>
          </a:p>
          <a:p>
            <a:pPr marL="0" indent="0" algn="just">
              <a:buNone/>
            </a:pPr>
            <a:r>
              <a:rPr lang="fr-FR" dirty="0"/>
              <a:t>❖ </a:t>
            </a:r>
            <a:r>
              <a:rPr lang="fr-FR" b="1" dirty="0"/>
              <a:t>2 titres de recherche </a:t>
            </a:r>
            <a:r>
              <a:rPr lang="fr-FR" dirty="0"/>
              <a:t>:</a:t>
            </a:r>
          </a:p>
          <a:p>
            <a:pPr marL="0" indent="0" algn="just">
              <a:buNone/>
            </a:pPr>
            <a:r>
              <a:rPr lang="fr-FR" dirty="0"/>
              <a:t>✓ L’</a:t>
            </a:r>
            <a:r>
              <a:rPr lang="fr-FR" b="1" dirty="0"/>
              <a:t>autorisation de prospection </a:t>
            </a:r>
            <a:r>
              <a:rPr lang="fr-FR" dirty="0"/>
              <a:t>(6 mois, renouvelable une seule fois) </a:t>
            </a:r>
            <a:r>
              <a:rPr lang="fr-FR" i="1" dirty="0"/>
              <a:t>(CM 2016, Art. 14 à 16</a:t>
            </a:r>
            <a:r>
              <a:rPr lang="fr-FR" dirty="0"/>
              <a:t>)</a:t>
            </a:r>
          </a:p>
          <a:p>
            <a:pPr marL="0" indent="0" algn="just">
              <a:buNone/>
            </a:pPr>
            <a:r>
              <a:rPr lang="fr-FR" dirty="0"/>
              <a:t>✓ Le </a:t>
            </a:r>
            <a:r>
              <a:rPr lang="fr-FR" b="1" dirty="0"/>
              <a:t>permis de recherche </a:t>
            </a:r>
            <a:r>
              <a:rPr lang="fr-FR" dirty="0"/>
              <a:t>(4 ans, renouvelable deux fois 3 ans) </a:t>
            </a:r>
            <a:r>
              <a:rPr lang="fr-FR" i="1" dirty="0"/>
              <a:t>(CM 2016, Art. 17 à 22</a:t>
            </a:r>
            <a:r>
              <a:rPr lang="fr-FR" dirty="0"/>
              <a:t>)</a:t>
            </a:r>
          </a:p>
        </p:txBody>
      </p:sp>
    </p:spTree>
    <p:extLst>
      <p:ext uri="{BB962C8B-B14F-4D97-AF65-F5344CB8AC3E}">
        <p14:creationId xmlns:p14="http://schemas.microsoft.com/office/powerpoint/2010/main" val="88531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4AF54-6D8D-2D87-9CF9-7B8CFF2FAC7E}"/>
              </a:ext>
            </a:extLst>
          </p:cNvPr>
          <p:cNvSpPr>
            <a:spLocks noGrp="1"/>
          </p:cNvSpPr>
          <p:nvPr>
            <p:ph type="title"/>
          </p:nvPr>
        </p:nvSpPr>
        <p:spPr/>
        <p:txBody>
          <a:bodyPr/>
          <a:lstStyle/>
          <a:p>
            <a:pPr algn="ctr"/>
            <a:r>
              <a:rPr lang="fr-FR" b="1" dirty="0"/>
              <a:t>Plan de la communication</a:t>
            </a:r>
          </a:p>
        </p:txBody>
      </p:sp>
      <p:sp>
        <p:nvSpPr>
          <p:cNvPr id="3" name="Espace réservé du contenu 2">
            <a:extLst>
              <a:ext uri="{FF2B5EF4-FFF2-40B4-BE49-F238E27FC236}">
                <a16:creationId xmlns:a16="http://schemas.microsoft.com/office/drawing/2014/main" id="{12611C13-6067-F1DF-F01F-D0894F0750D5}"/>
              </a:ext>
            </a:extLst>
          </p:cNvPr>
          <p:cNvSpPr>
            <a:spLocks noGrp="1"/>
          </p:cNvSpPr>
          <p:nvPr>
            <p:ph idx="1"/>
          </p:nvPr>
        </p:nvSpPr>
        <p:spPr/>
        <p:txBody>
          <a:bodyPr>
            <a:normAutofit fontScale="55000" lnSpcReduction="20000"/>
          </a:bodyPr>
          <a:lstStyle/>
          <a:p>
            <a:pPr marL="0" indent="0">
              <a:buNone/>
            </a:pPr>
            <a:r>
              <a:rPr lang="fr-FR" b="1" dirty="0"/>
              <a:t>Introduction</a:t>
            </a:r>
            <a:endParaRPr lang="fr-FR" dirty="0"/>
          </a:p>
          <a:p>
            <a:pPr marL="0" indent="0" algn="just">
              <a:buNone/>
            </a:pPr>
            <a:r>
              <a:rPr lang="fr-FR" dirty="0"/>
              <a:t>1.</a:t>
            </a:r>
            <a:r>
              <a:rPr lang="fr-FR" b="1" dirty="0"/>
              <a:t>La transparence: consécration et incidences sur la mobilisation des ressources fiscales dans le secteur extractif</a:t>
            </a:r>
          </a:p>
          <a:p>
            <a:pPr marL="0" indent="0" algn="just">
              <a:buNone/>
            </a:pPr>
            <a:r>
              <a:rPr lang="fr-FR" dirty="0"/>
              <a:t>1.1.La transparence: un principe consacré par les instruments internationaux et nationaux</a:t>
            </a:r>
          </a:p>
          <a:p>
            <a:pPr marL="0" indent="0" algn="just">
              <a:buNone/>
            </a:pPr>
            <a:r>
              <a:rPr lang="fr-FR" dirty="0"/>
              <a:t>1.2.La transparence dans les industries extractives, au-delà de la mobilisation des ressources fiscales</a:t>
            </a:r>
          </a:p>
          <a:p>
            <a:pPr marL="0" indent="0" algn="just">
              <a:buNone/>
            </a:pPr>
            <a:r>
              <a:rPr lang="fr-FR" dirty="0"/>
              <a:t>2</a:t>
            </a:r>
            <a:r>
              <a:rPr lang="fr-FR" b="1" dirty="0"/>
              <a:t>2. L’amélioration de la transparence dans les industries extractives comme levier de mobilisation efficace des ressources fiscales en Afrique</a:t>
            </a:r>
          </a:p>
          <a:p>
            <a:pPr marL="0" indent="0" algn="just">
              <a:buNone/>
            </a:pPr>
            <a:endParaRPr lang="fr-FR" b="1" dirty="0"/>
          </a:p>
          <a:p>
            <a:pPr marL="0" indent="0" algn="just">
              <a:buNone/>
            </a:pPr>
            <a:r>
              <a:rPr lang="fr-FR" dirty="0"/>
              <a:t>2.1.L’opacité dans les industries extractive comme instrument de siphonnage des ressources fiscales par les multinationales étrangères vers les paradis fiscaux</a:t>
            </a:r>
          </a:p>
          <a:p>
            <a:pPr marL="0" indent="0" algn="just">
              <a:buNone/>
            </a:pPr>
            <a:endParaRPr lang="fr-FR" b="1" dirty="0"/>
          </a:p>
          <a:p>
            <a:pPr marL="0" indent="0" algn="just">
              <a:buNone/>
            </a:pPr>
            <a:r>
              <a:rPr lang="fr-FR" b="1" dirty="0"/>
              <a:t>2.2</a:t>
            </a:r>
            <a:r>
              <a:rPr lang="fr-FR" dirty="0"/>
              <a:t>. La transparence, un principe cardinal à valoriser dans la gouvernance des industries extractives en Afrique</a:t>
            </a:r>
          </a:p>
          <a:p>
            <a:pPr marL="0" indent="0" algn="just">
              <a:buNone/>
            </a:pPr>
            <a:r>
              <a:rPr lang="fr-FR" b="1" dirty="0"/>
              <a:t>Conclusion</a:t>
            </a:r>
          </a:p>
          <a:p>
            <a:pPr marL="0" indent="0" algn="just">
              <a:buNone/>
            </a:pPr>
            <a:endParaRPr lang="fr-FR" dirty="0"/>
          </a:p>
        </p:txBody>
      </p:sp>
    </p:spTree>
    <p:extLst>
      <p:ext uri="{BB962C8B-B14F-4D97-AF65-F5344CB8AC3E}">
        <p14:creationId xmlns:p14="http://schemas.microsoft.com/office/powerpoint/2010/main" val="70498742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br>
              <a:rPr lang="fr-FR" sz="2000" b="1" dirty="0"/>
            </a:br>
            <a:r>
              <a:rPr lang="fr-FR" b="1" dirty="0"/>
              <a:t>4 titres d’exploitation </a:t>
            </a:r>
            <a:r>
              <a:rPr lang="fr-FR" dirty="0"/>
              <a:t>:</a:t>
            </a:r>
            <a:br>
              <a:rPr lang="fr-FR" dirty="0"/>
            </a:br>
            <a:br>
              <a:rPr lang="fr-FR" dirty="0"/>
            </a:br>
            <a:endParaRPr lang="fr-FR" dirty="0"/>
          </a:p>
        </p:txBody>
      </p:sp>
      <p:sp>
        <p:nvSpPr>
          <p:cNvPr id="3" name="Espace réservé du contenu 2"/>
          <p:cNvSpPr>
            <a:spLocks noGrp="1"/>
          </p:cNvSpPr>
          <p:nvPr>
            <p:ph idx="1"/>
          </p:nvPr>
        </p:nvSpPr>
        <p:spPr/>
        <p:txBody>
          <a:bodyPr>
            <a:normAutofit/>
          </a:bodyPr>
          <a:lstStyle/>
          <a:p>
            <a:pPr marL="0" indent="0" algn="just">
              <a:buNone/>
            </a:pPr>
            <a:r>
              <a:rPr lang="fr-FR" dirty="0"/>
              <a:t>✓ L’</a:t>
            </a:r>
            <a:r>
              <a:rPr lang="fr-FR" b="1" dirty="0"/>
              <a:t>autorisation d’exploitation artisanale </a:t>
            </a:r>
            <a:r>
              <a:rPr lang="fr-FR" dirty="0"/>
              <a:t>(5 ans, renouvelables). </a:t>
            </a:r>
            <a:r>
              <a:rPr lang="fr-FR" i="1" dirty="0"/>
              <a:t>(CM 2016, Art. 54 à 59</a:t>
            </a:r>
            <a:r>
              <a:rPr lang="fr-FR" dirty="0"/>
              <a:t>)</a:t>
            </a:r>
          </a:p>
          <a:p>
            <a:pPr marL="0" indent="0" algn="just">
              <a:buNone/>
            </a:pPr>
            <a:r>
              <a:rPr lang="fr-FR" dirty="0"/>
              <a:t>✓ L’</a:t>
            </a:r>
            <a:r>
              <a:rPr lang="fr-FR" b="1" dirty="0"/>
              <a:t>autorisation d’exploitation semi-mécanisée </a:t>
            </a:r>
            <a:r>
              <a:rPr lang="fr-FR" dirty="0"/>
              <a:t>(3 ans, renouvelable.) </a:t>
            </a:r>
            <a:r>
              <a:rPr lang="fr-FR" i="1" dirty="0"/>
              <a:t>(CM 2016, Art. 46 à 53</a:t>
            </a:r>
            <a:r>
              <a:rPr lang="fr-FR" dirty="0"/>
              <a:t>)</a:t>
            </a:r>
          </a:p>
          <a:p>
            <a:pPr marL="0" indent="0" algn="just">
              <a:buNone/>
            </a:pPr>
            <a:r>
              <a:rPr lang="fr-FR" dirty="0"/>
              <a:t>✓ L’</a:t>
            </a:r>
            <a:r>
              <a:rPr lang="fr-FR" b="1" dirty="0"/>
              <a:t>autorisation d’exploitation de petite mine </a:t>
            </a:r>
            <a:r>
              <a:rPr lang="fr-FR" dirty="0"/>
              <a:t>(5 ans, renouvelable.) </a:t>
            </a:r>
            <a:r>
              <a:rPr lang="fr-FR" i="1" dirty="0"/>
              <a:t>(CM 2016, Art. 36 à 45</a:t>
            </a:r>
            <a:r>
              <a:rPr lang="fr-FR" dirty="0"/>
              <a:t>)</a:t>
            </a:r>
          </a:p>
          <a:p>
            <a:pPr marL="0" indent="0" algn="just">
              <a:buNone/>
            </a:pPr>
            <a:r>
              <a:rPr lang="fr-FR" dirty="0"/>
              <a:t>✓ Le </a:t>
            </a:r>
            <a:r>
              <a:rPr lang="fr-FR" b="1" dirty="0"/>
              <a:t>permis d’exploitation </a:t>
            </a:r>
            <a:r>
              <a:rPr lang="fr-FR" dirty="0"/>
              <a:t>(5 à 20 ans, renouvelables) </a:t>
            </a:r>
            <a:r>
              <a:rPr lang="fr-FR" i="1" dirty="0"/>
              <a:t>(CM 2016, Art. 23 à 32</a:t>
            </a:r>
            <a:r>
              <a:rPr lang="fr-FR" dirty="0"/>
              <a:t>)</a:t>
            </a:r>
          </a:p>
        </p:txBody>
      </p:sp>
    </p:spTree>
    <p:extLst>
      <p:ext uri="{BB962C8B-B14F-4D97-AF65-F5344CB8AC3E}">
        <p14:creationId xmlns:p14="http://schemas.microsoft.com/office/powerpoint/2010/main" val="9752519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8C429-0A1F-68C9-0403-D6EB086BB936}"/>
              </a:ext>
            </a:extLst>
          </p:cNvPr>
          <p:cNvSpPr>
            <a:spLocks noGrp="1"/>
          </p:cNvSpPr>
          <p:nvPr>
            <p:ph type="title"/>
          </p:nvPr>
        </p:nvSpPr>
        <p:spPr/>
        <p:txBody>
          <a:bodyPr/>
          <a:lstStyle/>
          <a:p>
            <a:pPr algn="ctr"/>
            <a:r>
              <a:rPr lang="fr-FR" b="1" dirty="0"/>
              <a:t>Les titres miniers délivrés confèrent:</a:t>
            </a:r>
          </a:p>
        </p:txBody>
      </p:sp>
      <p:sp>
        <p:nvSpPr>
          <p:cNvPr id="3" name="Espace réservé du contenu 2">
            <a:extLst>
              <a:ext uri="{FF2B5EF4-FFF2-40B4-BE49-F238E27FC236}">
                <a16:creationId xmlns:a16="http://schemas.microsoft.com/office/drawing/2014/main" id="{82CF819B-7CC0-43BF-22BD-3BA26A0E76B2}"/>
              </a:ext>
            </a:extLst>
          </p:cNvPr>
          <p:cNvSpPr>
            <a:spLocks noGrp="1"/>
          </p:cNvSpPr>
          <p:nvPr>
            <p:ph idx="1"/>
          </p:nvPr>
        </p:nvSpPr>
        <p:spPr/>
        <p:txBody>
          <a:bodyPr/>
          <a:lstStyle/>
          <a:p>
            <a:pPr marL="0" indent="0" algn="just">
              <a:buNone/>
            </a:pPr>
            <a:r>
              <a:rPr lang="fr-FR" dirty="0"/>
              <a:t>- le droit de prospecter des substances minérales qui ne peut être acquis qu’en vertu d’une autorisation de prospection ;</a:t>
            </a:r>
          </a:p>
          <a:p>
            <a:pPr marL="0" indent="0" algn="just">
              <a:buNone/>
            </a:pPr>
            <a:r>
              <a:rPr lang="fr-FR" dirty="0"/>
              <a:t>- le droit de rechercher des substances minérales qui ne peut être acquis qu’en vertu d’un permis de recherche ou d’une autorisation exclusive d’exploration ;</a:t>
            </a:r>
          </a:p>
        </p:txBody>
      </p:sp>
    </p:spTree>
    <p:extLst>
      <p:ext uri="{BB962C8B-B14F-4D97-AF65-F5344CB8AC3E}">
        <p14:creationId xmlns:p14="http://schemas.microsoft.com/office/powerpoint/2010/main" val="28116856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196053-3E4D-7BEA-F7E5-BB16668C9436}"/>
              </a:ext>
            </a:extLst>
          </p:cNvPr>
          <p:cNvSpPr>
            <a:spLocks noGrp="1"/>
          </p:cNvSpPr>
          <p:nvPr>
            <p:ph type="title"/>
          </p:nvPr>
        </p:nvSpPr>
        <p:spPr/>
        <p:txBody>
          <a:bodyPr/>
          <a:lstStyle/>
          <a:p>
            <a:pPr algn="ctr"/>
            <a:r>
              <a:rPr lang="fr-FR" b="1" dirty="0"/>
              <a:t>Les titres miniers délivrés confèrent:</a:t>
            </a:r>
            <a:endParaRPr lang="fr-FR" dirty="0"/>
          </a:p>
        </p:txBody>
      </p:sp>
      <p:sp>
        <p:nvSpPr>
          <p:cNvPr id="3" name="Espace réservé du contenu 2">
            <a:extLst>
              <a:ext uri="{FF2B5EF4-FFF2-40B4-BE49-F238E27FC236}">
                <a16:creationId xmlns:a16="http://schemas.microsoft.com/office/drawing/2014/main" id="{AB2055D8-11FF-319A-D660-636B1D5FF785}"/>
              </a:ext>
            </a:extLst>
          </p:cNvPr>
          <p:cNvSpPr>
            <a:spLocks noGrp="1"/>
          </p:cNvSpPr>
          <p:nvPr>
            <p:ph idx="1"/>
          </p:nvPr>
        </p:nvSpPr>
        <p:spPr/>
        <p:txBody>
          <a:bodyPr>
            <a:normAutofit fontScale="92500"/>
          </a:bodyPr>
          <a:lstStyle/>
          <a:p>
            <a:pPr marL="0" indent="0" algn="just">
              <a:buNone/>
            </a:pPr>
            <a:r>
              <a:rPr lang="fr-FR" dirty="0"/>
              <a:t>- le droit d’exploiter des substances de mines qui ne peut être acquis qu’en vertu d’un permis d’exploitation, d’un contrat de partage de production, d’une autorisation exclusive d’exploitation, d’une autorisation d’exploitation de petite mine, d’une autorisation d’exploitation minière semi-mécanisée, ou d’une autorisation d’exploitation minière artisanale ;</a:t>
            </a:r>
          </a:p>
          <a:p>
            <a:pPr marL="0" indent="0" algn="just">
              <a:buNone/>
            </a:pPr>
            <a:r>
              <a:rPr lang="fr-FR" dirty="0"/>
              <a:t>- le droit d’exploiter des substances de carrière qui ne peut être acquis qu’en vertu d’une autorisation d’ouverture et d’exploitation de carrière (art. 7 du Code minier).</a:t>
            </a:r>
          </a:p>
        </p:txBody>
      </p:sp>
    </p:spTree>
    <p:extLst>
      <p:ext uri="{BB962C8B-B14F-4D97-AF65-F5344CB8AC3E}">
        <p14:creationId xmlns:p14="http://schemas.microsoft.com/office/powerpoint/2010/main" val="17225198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sz="2000" b="1" dirty="0"/>
            </a:br>
            <a:r>
              <a:rPr lang="fr-FR" b="1" dirty="0"/>
              <a:t>Les droits fixes</a:t>
            </a:r>
            <a:endParaRPr lang="fr-FR" sz="2000" b="1" dirty="0"/>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a:t>Les </a:t>
            </a:r>
            <a:r>
              <a:rPr lang="fr-FR" b="1" dirty="0"/>
              <a:t>droits fixes </a:t>
            </a:r>
            <a:r>
              <a:rPr lang="fr-FR" dirty="0"/>
              <a:t>sont dus occasionnellement lors de certains évènements (attribution, renouvellement ou cession du titre minier) :</a:t>
            </a:r>
          </a:p>
          <a:p>
            <a:pPr marL="0" indent="0" algn="just">
              <a:buNone/>
            </a:pPr>
            <a:r>
              <a:rPr lang="fr-FR" dirty="0"/>
              <a:t>❖ </a:t>
            </a:r>
            <a:r>
              <a:rPr lang="fr-FR" b="1" dirty="0"/>
              <a:t>Autorisation de prospection </a:t>
            </a:r>
            <a:r>
              <a:rPr lang="fr-FR" dirty="0"/>
              <a:t>: inexistants.</a:t>
            </a:r>
          </a:p>
          <a:p>
            <a:pPr marL="0" indent="0" algn="just">
              <a:buNone/>
            </a:pPr>
            <a:r>
              <a:rPr lang="fr-FR" dirty="0"/>
              <a:t>❖ </a:t>
            </a:r>
            <a:r>
              <a:rPr lang="fr-FR" b="1" dirty="0"/>
              <a:t>Permis de recherche </a:t>
            </a:r>
            <a:r>
              <a:rPr lang="fr-FR" dirty="0"/>
              <a:t>: 2,5 millions FCFA.</a:t>
            </a:r>
          </a:p>
          <a:p>
            <a:pPr marL="0" indent="0" algn="just">
              <a:buNone/>
            </a:pPr>
            <a:r>
              <a:rPr lang="fr-FR" dirty="0"/>
              <a:t>❖ </a:t>
            </a:r>
            <a:r>
              <a:rPr lang="fr-FR" b="1" dirty="0"/>
              <a:t>Autorisation d’exploitation artisanale </a:t>
            </a:r>
            <a:r>
              <a:rPr lang="fr-FR" dirty="0"/>
              <a:t>: 50 000 FCFA.</a:t>
            </a:r>
          </a:p>
          <a:p>
            <a:pPr marL="0" indent="0" algn="just">
              <a:buNone/>
            </a:pPr>
            <a:r>
              <a:rPr lang="fr-FR" dirty="0"/>
              <a:t>❖ </a:t>
            </a:r>
            <a:r>
              <a:rPr lang="fr-FR" b="1" dirty="0"/>
              <a:t>Autorisation d’exploitation semi-mécanisée </a:t>
            </a:r>
            <a:r>
              <a:rPr lang="fr-FR" dirty="0"/>
              <a:t>: 1,5 millions FCFA.</a:t>
            </a:r>
          </a:p>
          <a:p>
            <a:pPr marL="0" indent="0" algn="just">
              <a:buNone/>
            </a:pPr>
            <a:r>
              <a:rPr lang="fr-FR" dirty="0"/>
              <a:t>❖ </a:t>
            </a:r>
            <a:r>
              <a:rPr lang="fr-FR" b="1" dirty="0"/>
              <a:t>Autorisation d’exploitation de petite mine </a:t>
            </a:r>
            <a:r>
              <a:rPr lang="fr-FR" dirty="0"/>
              <a:t>: 2,5 millions FCFA.</a:t>
            </a:r>
          </a:p>
          <a:p>
            <a:pPr marL="0" indent="0" algn="just">
              <a:buNone/>
            </a:pPr>
            <a:r>
              <a:rPr lang="fr-FR" dirty="0"/>
              <a:t>❖ </a:t>
            </a:r>
            <a:r>
              <a:rPr lang="fr-FR" b="1" dirty="0"/>
              <a:t>Permis d’exploitation </a:t>
            </a:r>
            <a:r>
              <a:rPr lang="fr-FR" dirty="0"/>
              <a:t>: 10 millions FCFA. </a:t>
            </a:r>
            <a:r>
              <a:rPr lang="fr-FR" i="1" dirty="0"/>
              <a:t>(CM 2016, Art. 74</a:t>
            </a:r>
            <a:r>
              <a:rPr lang="fr-FR" dirty="0"/>
              <a:t>)</a:t>
            </a:r>
          </a:p>
        </p:txBody>
      </p:sp>
    </p:spTree>
    <p:extLst>
      <p:ext uri="{BB962C8B-B14F-4D97-AF65-F5344CB8AC3E}">
        <p14:creationId xmlns:p14="http://schemas.microsoft.com/office/powerpoint/2010/main" val="18095706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redevance superficiaire</a:t>
            </a:r>
            <a:endParaRPr lang="fr-FR" sz="2000" b="1" dirty="0"/>
          </a:p>
        </p:txBody>
      </p:sp>
      <p:sp>
        <p:nvSpPr>
          <p:cNvPr id="3" name="Espace réservé du contenu 2"/>
          <p:cNvSpPr>
            <a:spLocks noGrp="1"/>
          </p:cNvSpPr>
          <p:nvPr>
            <p:ph idx="1"/>
          </p:nvPr>
        </p:nvSpPr>
        <p:spPr/>
        <p:txBody>
          <a:bodyPr>
            <a:normAutofit fontScale="77500" lnSpcReduction="20000"/>
          </a:bodyPr>
          <a:lstStyle/>
          <a:p>
            <a:pPr marL="0" indent="0" algn="just">
              <a:buNone/>
            </a:pPr>
            <a:r>
              <a:rPr lang="fr-FR" dirty="0"/>
              <a:t>La </a:t>
            </a:r>
            <a:r>
              <a:rPr lang="fr-FR" b="1" dirty="0"/>
              <a:t>redevance superficiaire </a:t>
            </a:r>
            <a:r>
              <a:rPr lang="fr-FR" dirty="0"/>
              <a:t>annuelle taxe la superficie du titre minier :</a:t>
            </a:r>
          </a:p>
          <a:p>
            <a:pPr marL="0" indent="0" algn="just">
              <a:buNone/>
            </a:pPr>
            <a:r>
              <a:rPr lang="fr-FR" dirty="0"/>
              <a:t>❖ </a:t>
            </a:r>
            <a:r>
              <a:rPr lang="fr-FR" b="1" dirty="0"/>
              <a:t>Permis de recherche </a:t>
            </a:r>
            <a:r>
              <a:rPr lang="fr-FR" dirty="0"/>
              <a:t>:</a:t>
            </a:r>
          </a:p>
          <a:p>
            <a:pPr marL="0" indent="0" algn="just">
              <a:buNone/>
            </a:pPr>
            <a:r>
              <a:rPr lang="fr-FR" dirty="0"/>
              <a:t>✓ Attribution : 5 000 FCFA/km²/an.</a:t>
            </a:r>
          </a:p>
          <a:p>
            <a:pPr marL="0" indent="0" algn="just">
              <a:buNone/>
            </a:pPr>
            <a:r>
              <a:rPr lang="fr-FR" dirty="0"/>
              <a:t>✓ Premier renouvellement : 6 500 FCFA/km²/an.</a:t>
            </a:r>
          </a:p>
          <a:p>
            <a:pPr marL="0" indent="0" algn="just">
              <a:buNone/>
            </a:pPr>
            <a:r>
              <a:rPr lang="fr-FR" dirty="0"/>
              <a:t>✓ Second renouvellement : 8 000 FCFA/km²/an.</a:t>
            </a:r>
          </a:p>
          <a:p>
            <a:pPr marL="0" indent="0" algn="just">
              <a:buNone/>
            </a:pPr>
            <a:r>
              <a:rPr lang="fr-FR" dirty="0"/>
              <a:t>❖ </a:t>
            </a:r>
            <a:r>
              <a:rPr lang="fr-FR" b="1" dirty="0"/>
              <a:t>Autorisation d’exploitation semi-mécanisée </a:t>
            </a:r>
            <a:r>
              <a:rPr lang="fr-FR" dirty="0"/>
              <a:t>: 50 000 FCFA/ha/an.</a:t>
            </a:r>
          </a:p>
          <a:p>
            <a:pPr marL="0" indent="0" algn="just">
              <a:buNone/>
            </a:pPr>
            <a:r>
              <a:rPr lang="fr-FR" dirty="0"/>
              <a:t>❖ </a:t>
            </a:r>
            <a:r>
              <a:rPr lang="fr-FR" b="1" dirty="0"/>
              <a:t>Autorisation d’exploitation de petite mine </a:t>
            </a:r>
            <a:r>
              <a:rPr lang="fr-FR" dirty="0"/>
              <a:t>: 50 000 FCFA/ha/an.</a:t>
            </a:r>
          </a:p>
          <a:p>
            <a:pPr marL="0" indent="0" algn="just">
              <a:buNone/>
            </a:pPr>
            <a:r>
              <a:rPr lang="fr-FR" dirty="0"/>
              <a:t>❖ </a:t>
            </a:r>
            <a:r>
              <a:rPr lang="fr-FR" b="1" dirty="0"/>
              <a:t>Permis d’exploitation </a:t>
            </a:r>
            <a:r>
              <a:rPr lang="fr-FR" dirty="0"/>
              <a:t>: 250 000 FCFA/km²/an </a:t>
            </a:r>
            <a:r>
              <a:rPr lang="fr-FR" i="1" dirty="0"/>
              <a:t>(CM 2016, Art. 75</a:t>
            </a:r>
            <a:r>
              <a:rPr lang="fr-FR" dirty="0"/>
              <a:t>)</a:t>
            </a:r>
          </a:p>
        </p:txBody>
      </p:sp>
    </p:spTree>
    <p:extLst>
      <p:ext uri="{BB962C8B-B14F-4D97-AF65-F5344CB8AC3E}">
        <p14:creationId xmlns:p14="http://schemas.microsoft.com/office/powerpoint/2010/main" val="7876684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redevance minière</a:t>
            </a:r>
          </a:p>
        </p:txBody>
      </p:sp>
      <p:sp>
        <p:nvSpPr>
          <p:cNvPr id="3" name="Espace réservé du contenu 2"/>
          <p:cNvSpPr>
            <a:spLocks noGrp="1"/>
          </p:cNvSpPr>
          <p:nvPr>
            <p:ph idx="1"/>
          </p:nvPr>
        </p:nvSpPr>
        <p:spPr/>
        <p:txBody>
          <a:bodyPr>
            <a:normAutofit fontScale="77500" lnSpcReduction="20000"/>
          </a:bodyPr>
          <a:lstStyle/>
          <a:p>
            <a:pPr algn="just"/>
            <a:r>
              <a:rPr lang="fr-FR" dirty="0"/>
              <a:t>La </a:t>
            </a:r>
            <a:r>
              <a:rPr lang="fr-FR" b="1" dirty="0"/>
              <a:t>redevance minière </a:t>
            </a:r>
            <a:r>
              <a:rPr lang="fr-FR" dirty="0"/>
              <a:t>taxe la valeur du minerai :</a:t>
            </a:r>
          </a:p>
          <a:p>
            <a:pPr algn="just"/>
            <a:r>
              <a:rPr lang="fr-FR" dirty="0"/>
              <a:t>❖ </a:t>
            </a:r>
            <a:r>
              <a:rPr lang="fr-FR" b="1" dirty="0"/>
              <a:t>Phosphate </a:t>
            </a:r>
            <a:r>
              <a:rPr lang="fr-FR" dirty="0"/>
              <a:t>: 5%. Acide phosphorique : 1,5%.</a:t>
            </a:r>
          </a:p>
          <a:p>
            <a:pPr algn="just"/>
            <a:r>
              <a:rPr lang="fr-FR" dirty="0"/>
              <a:t>❖ </a:t>
            </a:r>
            <a:r>
              <a:rPr lang="fr-FR" b="1" dirty="0"/>
              <a:t>Ciment </a:t>
            </a:r>
            <a:r>
              <a:rPr lang="fr-FR" dirty="0"/>
              <a:t>: 1%.</a:t>
            </a:r>
          </a:p>
          <a:p>
            <a:pPr algn="just"/>
            <a:r>
              <a:rPr lang="fr-FR" dirty="0"/>
              <a:t>❖ </a:t>
            </a:r>
            <a:r>
              <a:rPr lang="fr-FR" b="1" dirty="0"/>
              <a:t>Fer </a:t>
            </a:r>
            <a:r>
              <a:rPr lang="fr-FR" dirty="0"/>
              <a:t>: 5%. Transformation locale en acier : 2%.</a:t>
            </a:r>
          </a:p>
          <a:p>
            <a:pPr algn="just"/>
            <a:r>
              <a:rPr lang="fr-FR" dirty="0"/>
              <a:t>❖ </a:t>
            </a:r>
            <a:r>
              <a:rPr lang="fr-FR" b="1" dirty="0"/>
              <a:t>Métaux de base</a:t>
            </a:r>
            <a:r>
              <a:rPr lang="fr-FR" dirty="0"/>
              <a:t>, </a:t>
            </a:r>
            <a:r>
              <a:rPr lang="fr-FR" b="1" dirty="0"/>
              <a:t>substances radioactives </a:t>
            </a:r>
            <a:r>
              <a:rPr lang="fr-FR" dirty="0"/>
              <a:t>: 3,5%. T. locale : 1,5%.</a:t>
            </a:r>
          </a:p>
          <a:p>
            <a:pPr algn="just"/>
            <a:r>
              <a:rPr lang="fr-FR" dirty="0"/>
              <a:t>❖ </a:t>
            </a:r>
            <a:r>
              <a:rPr lang="fr-FR" b="1" dirty="0"/>
              <a:t>Or </a:t>
            </a:r>
            <a:r>
              <a:rPr lang="fr-FR" dirty="0"/>
              <a:t>: 5%. Transformation locale : 3,5%.</a:t>
            </a:r>
          </a:p>
          <a:p>
            <a:pPr algn="just"/>
            <a:r>
              <a:rPr lang="fr-FR" dirty="0"/>
              <a:t>❖ </a:t>
            </a:r>
            <a:r>
              <a:rPr lang="fr-FR" b="1" dirty="0"/>
              <a:t>Zircon</a:t>
            </a:r>
            <a:r>
              <a:rPr lang="fr-FR" dirty="0"/>
              <a:t>, </a:t>
            </a:r>
            <a:r>
              <a:rPr lang="fr-FR" b="1" dirty="0"/>
              <a:t>ilménite </a:t>
            </a:r>
            <a:r>
              <a:rPr lang="fr-FR" dirty="0"/>
              <a:t>et </a:t>
            </a:r>
            <a:r>
              <a:rPr lang="fr-FR" b="1" dirty="0"/>
              <a:t>autres minéraux lourds </a:t>
            </a:r>
            <a:r>
              <a:rPr lang="fr-FR" dirty="0"/>
              <a:t>: 5%.</a:t>
            </a:r>
          </a:p>
          <a:p>
            <a:pPr algn="just"/>
            <a:r>
              <a:rPr lang="fr-FR" dirty="0"/>
              <a:t>❖ </a:t>
            </a:r>
            <a:r>
              <a:rPr lang="fr-FR" b="1" dirty="0"/>
              <a:t>Diamants </a:t>
            </a:r>
            <a:r>
              <a:rPr lang="fr-FR" dirty="0"/>
              <a:t>et </a:t>
            </a:r>
            <a:r>
              <a:rPr lang="fr-FR" b="1" dirty="0"/>
              <a:t>autres gemmes </a:t>
            </a:r>
            <a:r>
              <a:rPr lang="fr-FR" dirty="0"/>
              <a:t>: bruts : 5% ; taillés : 3%.</a:t>
            </a:r>
          </a:p>
          <a:p>
            <a:pPr algn="just"/>
            <a:r>
              <a:rPr lang="fr-FR" dirty="0"/>
              <a:t>➢ La base imposable est définie comme</a:t>
            </a:r>
          </a:p>
          <a:p>
            <a:pPr algn="just"/>
            <a:r>
              <a:rPr lang="fr-FR" dirty="0"/>
              <a:t>la « </a:t>
            </a:r>
            <a:r>
              <a:rPr lang="fr-FR" b="1" dirty="0"/>
              <a:t>valeur marchande </a:t>
            </a:r>
            <a:r>
              <a:rPr lang="fr-FR" dirty="0"/>
              <a:t>du produit </a:t>
            </a:r>
            <a:r>
              <a:rPr lang="fr-FR" b="1" dirty="0"/>
              <a:t>commercialisé localement</a:t>
            </a:r>
          </a:p>
          <a:p>
            <a:pPr algn="just"/>
            <a:r>
              <a:rPr lang="fr-FR" dirty="0"/>
              <a:t>ou la </a:t>
            </a:r>
            <a:r>
              <a:rPr lang="fr-FR" b="1" dirty="0"/>
              <a:t>valeur FOB </a:t>
            </a:r>
            <a:r>
              <a:rPr lang="fr-FR" dirty="0"/>
              <a:t>du produit </a:t>
            </a:r>
            <a:r>
              <a:rPr lang="fr-FR" b="1" dirty="0"/>
              <a:t>exporté </a:t>
            </a:r>
            <a:r>
              <a:rPr lang="fr-FR" dirty="0"/>
              <a:t>». </a:t>
            </a:r>
            <a:r>
              <a:rPr lang="fr-FR" i="1" dirty="0"/>
              <a:t>(CM 2016, Art. 77</a:t>
            </a:r>
            <a:r>
              <a:rPr lang="fr-FR" dirty="0"/>
              <a:t>)</a:t>
            </a:r>
          </a:p>
        </p:txBody>
      </p:sp>
    </p:spTree>
    <p:extLst>
      <p:ext uri="{BB962C8B-B14F-4D97-AF65-F5344CB8AC3E}">
        <p14:creationId xmlns:p14="http://schemas.microsoft.com/office/powerpoint/2010/main" val="29916455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contribution spéciale sur</a:t>
            </a:r>
            <a:br>
              <a:rPr lang="fr-FR" b="1" dirty="0"/>
            </a:br>
            <a:r>
              <a:rPr lang="fr-FR" b="1" dirty="0"/>
              <a:t>les produits des mines et carrières (CSMC)</a:t>
            </a:r>
            <a:endParaRPr lang="fr-FR" dirty="0"/>
          </a:p>
        </p:txBody>
      </p:sp>
      <p:sp>
        <p:nvSpPr>
          <p:cNvPr id="3" name="Espace réservé du contenu 2"/>
          <p:cNvSpPr>
            <a:spLocks noGrp="1"/>
          </p:cNvSpPr>
          <p:nvPr>
            <p:ph idx="1"/>
          </p:nvPr>
        </p:nvSpPr>
        <p:spPr/>
        <p:txBody>
          <a:bodyPr>
            <a:normAutofit lnSpcReduction="10000"/>
          </a:bodyPr>
          <a:lstStyle/>
          <a:p>
            <a:pPr marL="0" indent="0" algn="just">
              <a:buNone/>
            </a:pPr>
            <a:r>
              <a:rPr lang="fr-FR" dirty="0"/>
              <a:t>En 2012, le Sénégal a tenté d’introduire une </a:t>
            </a:r>
            <a:r>
              <a:rPr lang="fr-FR" b="1" dirty="0"/>
              <a:t>seconde redevance </a:t>
            </a:r>
            <a:r>
              <a:rPr lang="fr-FR" dirty="0"/>
              <a:t>: la </a:t>
            </a:r>
            <a:r>
              <a:rPr lang="fr-FR" b="1" dirty="0"/>
              <a:t>contribution spéciale sur les produits des mines et carrières</a:t>
            </a:r>
            <a:r>
              <a:rPr lang="fr-FR" dirty="0"/>
              <a:t>.</a:t>
            </a:r>
          </a:p>
          <a:p>
            <a:pPr marL="0" indent="0" algn="just">
              <a:buNone/>
            </a:pPr>
            <a:r>
              <a:rPr lang="fr-FR" dirty="0"/>
              <a:t>➢ Son application a été </a:t>
            </a:r>
            <a:r>
              <a:rPr lang="fr-FR" b="1" dirty="0"/>
              <a:t>contestée </a:t>
            </a:r>
            <a:r>
              <a:rPr lang="fr-FR" dirty="0"/>
              <a:t>et a rencontré des résistances.</a:t>
            </a:r>
          </a:p>
          <a:p>
            <a:pPr marL="0" indent="0" algn="just">
              <a:buNone/>
            </a:pPr>
            <a:r>
              <a:rPr lang="fr-FR" dirty="0"/>
              <a:t>➢ Initialement prévue au taux de </a:t>
            </a:r>
            <a:r>
              <a:rPr lang="fr-FR" b="1" dirty="0"/>
              <a:t>5%</a:t>
            </a:r>
            <a:r>
              <a:rPr lang="fr-FR" dirty="0"/>
              <a:t>, elle fut abaissée au taux de </a:t>
            </a:r>
            <a:r>
              <a:rPr lang="fr-FR" b="1" dirty="0"/>
              <a:t>3% </a:t>
            </a:r>
            <a:r>
              <a:rPr lang="fr-FR" dirty="0"/>
              <a:t>en 2014. L’</a:t>
            </a:r>
            <a:r>
              <a:rPr lang="fr-FR" b="1" dirty="0"/>
              <a:t>or </a:t>
            </a:r>
            <a:r>
              <a:rPr lang="fr-FR" dirty="0"/>
              <a:t>est toutefois soumis à un taux spécifique : 4% en 2014, 5% en 2015 et désormais </a:t>
            </a:r>
            <a:r>
              <a:rPr lang="fr-FR" b="1" dirty="0"/>
              <a:t>2% </a:t>
            </a:r>
            <a:r>
              <a:rPr lang="fr-FR" dirty="0"/>
              <a:t>depuis 2016.</a:t>
            </a:r>
          </a:p>
        </p:txBody>
      </p:sp>
    </p:spTree>
    <p:extLst>
      <p:ext uri="{BB962C8B-B14F-4D97-AF65-F5344CB8AC3E}">
        <p14:creationId xmlns:p14="http://schemas.microsoft.com/office/powerpoint/2010/main" val="39958548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br>
              <a:rPr lang="fr-FR" sz="2000" b="1" dirty="0"/>
            </a:br>
            <a:r>
              <a:rPr lang="fr-FR" sz="2000" b="1" dirty="0"/>
              <a:t>                                     </a:t>
            </a:r>
            <a:r>
              <a:rPr lang="fr-FR" b="1" dirty="0"/>
              <a:t>2012, 2014</a:t>
            </a:r>
            <a:endParaRPr lang="fr-FR" sz="2000" dirty="0"/>
          </a:p>
        </p:txBody>
      </p:sp>
      <p:sp>
        <p:nvSpPr>
          <p:cNvPr id="3" name="Espace réservé du contenu 2"/>
          <p:cNvSpPr>
            <a:spLocks noGrp="1"/>
          </p:cNvSpPr>
          <p:nvPr>
            <p:ph idx="1"/>
          </p:nvPr>
        </p:nvSpPr>
        <p:spPr/>
        <p:txBody>
          <a:bodyPr>
            <a:normAutofit fontScale="85000" lnSpcReduction="20000"/>
          </a:bodyPr>
          <a:lstStyle/>
          <a:p>
            <a:r>
              <a:rPr lang="fr-FR" b="1" dirty="0"/>
              <a:t>Taux fixe</a:t>
            </a:r>
          </a:p>
          <a:p>
            <a:r>
              <a:rPr lang="fr-FR" dirty="0"/>
              <a:t>Tous les minerais : 5% (</a:t>
            </a:r>
            <a:r>
              <a:rPr lang="en-US" i="1" dirty="0"/>
              <a:t>LF 2012, Art. 19; LF 2014, Art. 19</a:t>
            </a:r>
            <a:r>
              <a:rPr lang="en-US" dirty="0"/>
              <a:t>)</a:t>
            </a:r>
            <a:endParaRPr lang="fr-FR" dirty="0"/>
          </a:p>
          <a:p>
            <a:r>
              <a:rPr lang="fr-FR" b="1" dirty="0"/>
              <a:t>2014, 2015, 2016, 2017</a:t>
            </a:r>
          </a:p>
          <a:p>
            <a:r>
              <a:rPr lang="fr-FR" b="1" dirty="0"/>
              <a:t>Taux fixe</a:t>
            </a:r>
          </a:p>
          <a:p>
            <a:r>
              <a:rPr lang="fr-FR" dirty="0"/>
              <a:t>Tous les minerais, sauf l’or : 3%</a:t>
            </a:r>
          </a:p>
          <a:p>
            <a:r>
              <a:rPr lang="fr-FR" dirty="0"/>
              <a:t>Or, en 2014 : 4%</a:t>
            </a:r>
          </a:p>
          <a:p>
            <a:r>
              <a:rPr lang="fr-FR" dirty="0"/>
              <a:t>Or, en 2015 : 3%</a:t>
            </a:r>
          </a:p>
          <a:p>
            <a:r>
              <a:rPr lang="fr-FR" dirty="0"/>
              <a:t>Or, depuis 2016 : 2%</a:t>
            </a:r>
          </a:p>
          <a:p>
            <a:r>
              <a:rPr lang="fr-FR" dirty="0"/>
              <a:t>(</a:t>
            </a:r>
            <a:r>
              <a:rPr lang="fr-FR" i="1" dirty="0"/>
              <a:t>LFR 2014, Art. 19; LF 2015, Art. 19;</a:t>
            </a:r>
          </a:p>
          <a:p>
            <a:r>
              <a:rPr lang="en-US" i="1" dirty="0"/>
              <a:t>LF 2016, Art.19; LF 2017, Art. 18</a:t>
            </a:r>
            <a:r>
              <a:rPr lang="en-US" dirty="0"/>
              <a:t>)</a:t>
            </a:r>
            <a:endParaRPr lang="fr-FR" dirty="0"/>
          </a:p>
        </p:txBody>
      </p:sp>
    </p:spTree>
    <p:extLst>
      <p:ext uri="{BB962C8B-B14F-4D97-AF65-F5344CB8AC3E}">
        <p14:creationId xmlns:p14="http://schemas.microsoft.com/office/powerpoint/2010/main" val="21746534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redevance minière</a:t>
            </a:r>
            <a:endParaRPr lang="fr-FR" sz="2000" dirty="0"/>
          </a:p>
        </p:txBody>
      </p:sp>
      <p:pic>
        <p:nvPicPr>
          <p:cNvPr id="4" name="Espace réservé du contenu 3">
            <a:extLst>
              <a:ext uri="{FF2B5EF4-FFF2-40B4-BE49-F238E27FC236}">
                <a16:creationId xmlns:a16="http://schemas.microsoft.com/office/drawing/2014/main" id="{3A88B920-4E86-39F0-4104-27AF87C52FEA}"/>
              </a:ext>
            </a:extLst>
          </p:cNvPr>
          <p:cNvPicPr>
            <a:picLocks noGrp="1" noChangeAspect="1"/>
          </p:cNvPicPr>
          <p:nvPr>
            <p:ph idx="1"/>
          </p:nvPr>
        </p:nvPicPr>
        <p:blipFill>
          <a:blip r:embed="rId2"/>
          <a:stretch>
            <a:fillRect/>
          </a:stretch>
        </p:blipFill>
        <p:spPr>
          <a:xfrm>
            <a:off x="1666240" y="1601788"/>
            <a:ext cx="7577049" cy="4525962"/>
          </a:xfrm>
          <a:prstGeom prst="rect">
            <a:avLst/>
          </a:prstGeom>
        </p:spPr>
      </p:pic>
    </p:spTree>
    <p:extLst>
      <p:ext uri="{BB962C8B-B14F-4D97-AF65-F5344CB8AC3E}">
        <p14:creationId xmlns:p14="http://schemas.microsoft.com/office/powerpoint/2010/main" val="21591492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L’impôt sur les sociétés</a:t>
            </a:r>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a:t>L’</a:t>
            </a:r>
            <a:r>
              <a:rPr lang="fr-FR" b="1" dirty="0"/>
              <a:t>impôt sur les sociétés </a:t>
            </a:r>
            <a:r>
              <a:rPr lang="fr-FR" dirty="0"/>
              <a:t>(IS) taxe les </a:t>
            </a:r>
            <a:r>
              <a:rPr lang="fr-FR" b="1" dirty="0"/>
              <a:t>bénéfices des entreprises</a:t>
            </a:r>
            <a:r>
              <a:rPr lang="fr-FR" dirty="0"/>
              <a:t>.</a:t>
            </a:r>
          </a:p>
          <a:p>
            <a:pPr algn="just"/>
            <a:r>
              <a:rPr lang="fr-FR" dirty="0"/>
              <a:t>➢ Le calcul de l’</a:t>
            </a:r>
            <a:r>
              <a:rPr lang="fr-FR" b="1" dirty="0"/>
              <a:t>assiette </a:t>
            </a:r>
            <a:r>
              <a:rPr lang="fr-FR" dirty="0"/>
              <a:t>:</a:t>
            </a:r>
          </a:p>
          <a:p>
            <a:pPr algn="just"/>
            <a:r>
              <a:rPr lang="fr-FR" dirty="0"/>
              <a:t>❖ Bénéfice fiscal = Produits – Charges déductibles.</a:t>
            </a:r>
          </a:p>
          <a:p>
            <a:pPr algn="just"/>
            <a:r>
              <a:rPr lang="fr-FR" dirty="0"/>
              <a:t>❖ Produits = Revenus = Chiffre d’affaires.</a:t>
            </a:r>
          </a:p>
          <a:p>
            <a:pPr algn="just"/>
            <a:r>
              <a:rPr lang="fr-FR" dirty="0"/>
              <a:t>❖ Charges = Dépenses = Charges réelles + Charges fictives.</a:t>
            </a:r>
          </a:p>
          <a:p>
            <a:pPr algn="just"/>
            <a:r>
              <a:rPr lang="fr-FR" dirty="0"/>
              <a:t>✓ Charges réelles = Coûts d’exploitation (OPEX)</a:t>
            </a:r>
          </a:p>
          <a:p>
            <a:pPr algn="just"/>
            <a:r>
              <a:rPr lang="fr-FR" dirty="0"/>
              <a:t>+ Charges financières + Impôts déductibles</a:t>
            </a:r>
          </a:p>
          <a:p>
            <a:pPr algn="just"/>
            <a:r>
              <a:rPr lang="fr-FR" dirty="0"/>
              <a:t>(droits fixes, redevance superficiaire, redevance minière).</a:t>
            </a:r>
          </a:p>
          <a:p>
            <a:pPr algn="just"/>
            <a:r>
              <a:rPr lang="fr-FR" dirty="0"/>
              <a:t>✓ Charges fictives = Charges d’amortissement + Report des pertes.</a:t>
            </a:r>
          </a:p>
        </p:txBody>
      </p:sp>
    </p:spTree>
    <p:extLst>
      <p:ext uri="{BB962C8B-B14F-4D97-AF65-F5344CB8AC3E}">
        <p14:creationId xmlns:p14="http://schemas.microsoft.com/office/powerpoint/2010/main" val="250377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1C48C3-EA0A-E030-FF7E-2A8A551A0F68}"/>
              </a:ext>
            </a:extLst>
          </p:cNvPr>
          <p:cNvSpPr>
            <a:spLocks noGrp="1"/>
          </p:cNvSpPr>
          <p:nvPr>
            <p:ph idx="1"/>
          </p:nvPr>
        </p:nvSpPr>
        <p:spPr/>
        <p:txBody>
          <a:bodyPr>
            <a:normAutofit/>
          </a:bodyPr>
          <a:lstStyle/>
          <a:p>
            <a:pPr marL="0" indent="0" algn="just">
              <a:buNone/>
            </a:pPr>
            <a:r>
              <a:rPr lang="fr-FR" b="1" dirty="0"/>
              <a:t>Président : Abdoulaye HAMADOU, Agrégé                     de droit public</a:t>
            </a:r>
            <a:endParaRPr lang="fr-FR" dirty="0"/>
          </a:p>
          <a:p>
            <a:pPr marL="0" indent="0" algn="just">
              <a:buNone/>
            </a:pPr>
            <a:r>
              <a:rPr lang="fr-FR" b="1" dirty="0"/>
              <a:t>Rapporteuse : </a:t>
            </a:r>
            <a:r>
              <a:rPr lang="fr-FR" b="1" dirty="0" err="1"/>
              <a:t>Haniath</a:t>
            </a:r>
            <a:r>
              <a:rPr lang="fr-FR" b="1" dirty="0"/>
              <a:t> SALAMI</a:t>
            </a:r>
            <a:endParaRPr lang="fr-FR" dirty="0"/>
          </a:p>
          <a:p>
            <a:pPr marL="0" indent="0" algn="just">
              <a:buNone/>
            </a:pPr>
            <a:r>
              <a:rPr lang="fr-FR" dirty="0"/>
              <a:t>Ce troisième panel traite des possibilités de mobilisation fiscales efficace et efficiente sur les revenus des multinationales. Il débouche également sur le partage d’expériences de certains Etats. </a:t>
            </a:r>
            <a:endParaRPr lang="fr-FR" b="1" u="sng" dirty="0"/>
          </a:p>
        </p:txBody>
      </p:sp>
      <p:sp>
        <p:nvSpPr>
          <p:cNvPr id="3" name="Titre 2">
            <a:extLst>
              <a:ext uri="{FF2B5EF4-FFF2-40B4-BE49-F238E27FC236}">
                <a16:creationId xmlns:a16="http://schemas.microsoft.com/office/drawing/2014/main" id="{11361964-BAD7-E26D-606C-9ABE0CEC0674}"/>
              </a:ext>
            </a:extLst>
          </p:cNvPr>
          <p:cNvSpPr>
            <a:spLocks noGrp="1"/>
          </p:cNvSpPr>
          <p:nvPr>
            <p:ph type="title"/>
          </p:nvPr>
        </p:nvSpPr>
        <p:spPr/>
        <p:txBody>
          <a:bodyPr/>
          <a:lstStyle/>
          <a:p>
            <a:pPr algn="ctr"/>
            <a:br>
              <a:rPr lang="fr-FR" b="1" u="sng" dirty="0"/>
            </a:br>
            <a:br>
              <a:rPr lang="fr-FR" b="1" u="sng" dirty="0"/>
            </a:br>
            <a:r>
              <a:rPr lang="fr-FR" b="1" u="sng" dirty="0"/>
              <a:t>Panel 3</a:t>
            </a:r>
            <a:r>
              <a:rPr lang="fr-FR" b="1" dirty="0"/>
              <a:t> : Quelles issues pour la fiscalité nationale ? </a:t>
            </a:r>
            <a:br>
              <a:rPr lang="fr-FR" dirty="0"/>
            </a:br>
            <a:br>
              <a:rPr lang="fr-FR" dirty="0"/>
            </a:br>
            <a:endParaRPr lang="fr-FR" dirty="0"/>
          </a:p>
        </p:txBody>
      </p:sp>
    </p:spTree>
    <p:extLst>
      <p:ext uri="{BB962C8B-B14F-4D97-AF65-F5344CB8AC3E}">
        <p14:creationId xmlns:p14="http://schemas.microsoft.com/office/powerpoint/2010/main" val="280758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F4EEE-2156-77C9-E84A-3D46777F71B1}"/>
              </a:ext>
            </a:extLst>
          </p:cNvPr>
          <p:cNvSpPr>
            <a:spLocks noGrp="1"/>
          </p:cNvSpPr>
          <p:nvPr>
            <p:ph type="title"/>
          </p:nvPr>
        </p:nvSpPr>
        <p:spPr/>
        <p:txBody>
          <a:bodyPr/>
          <a:lstStyle/>
          <a:p>
            <a:pPr algn="ctr"/>
            <a:r>
              <a:rPr lang="fr-FR" b="1" dirty="0"/>
              <a:t>Les textes de référence</a:t>
            </a:r>
          </a:p>
        </p:txBody>
      </p:sp>
      <p:sp>
        <p:nvSpPr>
          <p:cNvPr id="3" name="Espace réservé du contenu 2">
            <a:extLst>
              <a:ext uri="{FF2B5EF4-FFF2-40B4-BE49-F238E27FC236}">
                <a16:creationId xmlns:a16="http://schemas.microsoft.com/office/drawing/2014/main" id="{241E5A9D-0CF5-CBBE-6CEC-5488D5EAF569}"/>
              </a:ext>
            </a:extLst>
          </p:cNvPr>
          <p:cNvSpPr>
            <a:spLocks noGrp="1"/>
          </p:cNvSpPr>
          <p:nvPr>
            <p:ph idx="1"/>
          </p:nvPr>
        </p:nvSpPr>
        <p:spPr/>
        <p:txBody>
          <a:bodyPr>
            <a:normAutofit fontScale="92500" lnSpcReduction="20000"/>
          </a:bodyPr>
          <a:lstStyle/>
          <a:p>
            <a:pPr marL="0" indent="0" algn="just">
              <a:buNone/>
            </a:pPr>
            <a:r>
              <a:rPr lang="fr-FR" b="1" dirty="0"/>
              <a:t>Textes nationaux (lois et règlements)</a:t>
            </a:r>
            <a:endParaRPr lang="fr-FR" dirty="0"/>
          </a:p>
          <a:p>
            <a:pPr algn="just"/>
            <a:r>
              <a:rPr lang="fr-FR" b="1" dirty="0"/>
              <a:t>Constitution</a:t>
            </a:r>
            <a:endParaRPr lang="fr-FR" dirty="0"/>
          </a:p>
          <a:p>
            <a:pPr algn="just"/>
            <a:r>
              <a:rPr lang="fr-FR" dirty="0"/>
              <a:t>Code miner</a:t>
            </a:r>
          </a:p>
          <a:p>
            <a:pPr algn="just"/>
            <a:r>
              <a:rPr lang="fr-FR" dirty="0"/>
              <a:t>Code pétrolier</a:t>
            </a:r>
          </a:p>
          <a:p>
            <a:pPr algn="just"/>
            <a:r>
              <a:rPr lang="fr-FR" dirty="0"/>
              <a:t>Code gazier</a:t>
            </a:r>
          </a:p>
          <a:p>
            <a:pPr algn="just"/>
            <a:r>
              <a:rPr lang="fr-FR" dirty="0"/>
              <a:t>Code général des impôts</a:t>
            </a:r>
          </a:p>
          <a:p>
            <a:pPr algn="just"/>
            <a:r>
              <a:rPr lang="fr-FR" dirty="0"/>
              <a:t>Code de l’environnement</a:t>
            </a:r>
          </a:p>
          <a:p>
            <a:pPr algn="just"/>
            <a:r>
              <a:rPr lang="fr-FR" dirty="0"/>
              <a:t>Code des investissements</a:t>
            </a:r>
          </a:p>
          <a:p>
            <a:pPr algn="just"/>
            <a:r>
              <a:rPr lang="fr-FR" dirty="0"/>
              <a:t>Code/loi sur la transparence </a:t>
            </a:r>
          </a:p>
          <a:p>
            <a:endParaRPr lang="fr-FR" dirty="0"/>
          </a:p>
        </p:txBody>
      </p:sp>
    </p:spTree>
    <p:extLst>
      <p:ext uri="{BB962C8B-B14F-4D97-AF65-F5344CB8AC3E}">
        <p14:creationId xmlns:p14="http://schemas.microsoft.com/office/powerpoint/2010/main" val="26810030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L’impôt sur les sociétés</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marL="0" indent="0" algn="just">
              <a:buNone/>
            </a:pPr>
            <a:r>
              <a:rPr lang="fr-FR" dirty="0"/>
              <a:t>Le </a:t>
            </a:r>
            <a:r>
              <a:rPr lang="fr-FR" b="1" dirty="0"/>
              <a:t>report des pertes </a:t>
            </a:r>
            <a:r>
              <a:rPr lang="fr-FR" dirty="0"/>
              <a:t>: 3 ans max. </a:t>
            </a:r>
            <a:r>
              <a:rPr lang="fr-FR" i="1" dirty="0"/>
              <a:t>(CGI, Art. 16)</a:t>
            </a:r>
          </a:p>
          <a:p>
            <a:pPr marL="0" indent="0" algn="just">
              <a:buNone/>
            </a:pPr>
            <a:r>
              <a:rPr lang="fr-FR" dirty="0"/>
              <a:t>➢ Le taux d’IS applicable au secteur minier est le </a:t>
            </a:r>
            <a:r>
              <a:rPr lang="fr-FR" b="1" dirty="0"/>
              <a:t>taux normal </a:t>
            </a:r>
            <a:r>
              <a:rPr lang="fr-FR" dirty="0"/>
              <a:t>: 30% </a:t>
            </a:r>
            <a:r>
              <a:rPr lang="fr-FR" i="1" dirty="0"/>
              <a:t>(CGI, Art. 36</a:t>
            </a:r>
            <a:r>
              <a:rPr lang="fr-FR" dirty="0"/>
              <a:t>)</a:t>
            </a:r>
          </a:p>
        </p:txBody>
      </p:sp>
    </p:spTree>
    <p:extLst>
      <p:ext uri="{BB962C8B-B14F-4D97-AF65-F5344CB8AC3E}">
        <p14:creationId xmlns:p14="http://schemas.microsoft.com/office/powerpoint/2010/main" val="13359854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L’impôt sur les sociétés</a:t>
            </a:r>
          </a:p>
        </p:txBody>
      </p:sp>
      <p:pic>
        <p:nvPicPr>
          <p:cNvPr id="4" name="Espace réservé du contenu 3">
            <a:extLst>
              <a:ext uri="{FF2B5EF4-FFF2-40B4-BE49-F238E27FC236}">
                <a16:creationId xmlns:a16="http://schemas.microsoft.com/office/drawing/2014/main" id="{576E0145-B2E2-D617-9D62-461A347ED50C}"/>
              </a:ext>
            </a:extLst>
          </p:cNvPr>
          <p:cNvPicPr>
            <a:picLocks noGrp="1" noChangeAspect="1"/>
          </p:cNvPicPr>
          <p:nvPr>
            <p:ph idx="1"/>
          </p:nvPr>
        </p:nvPicPr>
        <p:blipFill>
          <a:blip r:embed="rId2"/>
          <a:stretch>
            <a:fillRect/>
          </a:stretch>
        </p:blipFill>
        <p:spPr>
          <a:xfrm>
            <a:off x="2286000" y="1601788"/>
            <a:ext cx="7031696" cy="4525962"/>
          </a:xfrm>
          <a:prstGeom prst="rect">
            <a:avLst/>
          </a:prstGeom>
        </p:spPr>
      </p:pic>
    </p:spTree>
    <p:extLst>
      <p:ext uri="{BB962C8B-B14F-4D97-AF65-F5344CB8AC3E}">
        <p14:creationId xmlns:p14="http://schemas.microsoft.com/office/powerpoint/2010/main" val="16865220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br>
            <a:r>
              <a:rPr lang="fr-FR" b="1" dirty="0"/>
              <a:t>L’impôt minimum forfaitaire (IMF)</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a:t>L’</a:t>
            </a:r>
            <a:r>
              <a:rPr lang="fr-FR" b="1" dirty="0"/>
              <a:t>impôt minimum forfaitaire </a:t>
            </a:r>
            <a:r>
              <a:rPr lang="fr-FR" dirty="0"/>
              <a:t>(IMF) est un minimum de perception en matière d’impôt sur les sociétés.</a:t>
            </a:r>
          </a:p>
          <a:p>
            <a:pPr marL="0" indent="0" algn="just">
              <a:buNone/>
            </a:pPr>
            <a:r>
              <a:rPr lang="fr-FR" dirty="0"/>
              <a:t>❖ </a:t>
            </a:r>
            <a:r>
              <a:rPr lang="fr-FR" b="1" dirty="0"/>
              <a:t>Objectif </a:t>
            </a:r>
            <a:r>
              <a:rPr lang="fr-FR" dirty="0"/>
              <a:t>: prélever un minimum de recettes sur les entreprises dont le bénéfice est faible voire déficitaire.</a:t>
            </a:r>
          </a:p>
          <a:p>
            <a:pPr marL="0" indent="0" algn="just">
              <a:buNone/>
            </a:pPr>
            <a:r>
              <a:rPr lang="fr-FR" dirty="0"/>
              <a:t>❖ </a:t>
            </a:r>
            <a:r>
              <a:rPr lang="fr-FR" b="1" dirty="0"/>
              <a:t>Assiette fiscale </a:t>
            </a:r>
            <a:r>
              <a:rPr lang="fr-FR" dirty="0"/>
              <a:t>: « chiffre d’affaires HT » de l’année précédente.</a:t>
            </a:r>
          </a:p>
          <a:p>
            <a:pPr marL="0" indent="0" algn="just">
              <a:buNone/>
            </a:pPr>
            <a:r>
              <a:rPr lang="fr-FR" dirty="0"/>
              <a:t>❖ </a:t>
            </a:r>
            <a:r>
              <a:rPr lang="fr-FR" b="1" dirty="0"/>
              <a:t>Taux normal </a:t>
            </a:r>
            <a:r>
              <a:rPr lang="fr-FR" dirty="0"/>
              <a:t>: 0,5%.</a:t>
            </a:r>
          </a:p>
          <a:p>
            <a:pPr marL="0" indent="0" algn="just">
              <a:buNone/>
            </a:pPr>
            <a:r>
              <a:rPr lang="fr-FR" dirty="0"/>
              <a:t>❖ </a:t>
            </a:r>
            <a:r>
              <a:rPr lang="fr-FR" b="1" dirty="0"/>
              <a:t>Montant maximum </a:t>
            </a:r>
            <a:r>
              <a:rPr lang="fr-FR" dirty="0"/>
              <a:t>: 5 millions FCFA. </a:t>
            </a:r>
            <a:r>
              <a:rPr lang="fr-FR" i="1" dirty="0"/>
              <a:t>(CGI, Art. 40</a:t>
            </a:r>
            <a:r>
              <a:rPr lang="fr-FR" dirty="0"/>
              <a:t>)</a:t>
            </a:r>
          </a:p>
          <a:p>
            <a:pPr marL="0" indent="0" algn="just">
              <a:buNone/>
            </a:pPr>
            <a:r>
              <a:rPr lang="fr-FR" dirty="0"/>
              <a:t>❖ </a:t>
            </a:r>
            <a:r>
              <a:rPr lang="fr-FR" b="1" dirty="0"/>
              <a:t>Exonération minière </a:t>
            </a:r>
            <a:r>
              <a:rPr lang="fr-FR" dirty="0"/>
              <a:t>:</a:t>
            </a:r>
          </a:p>
          <a:p>
            <a:pPr marL="0" indent="0" algn="just">
              <a:buNone/>
            </a:pPr>
            <a:r>
              <a:rPr lang="fr-FR" dirty="0"/>
              <a:t>✓ Permis de recherche : totale.</a:t>
            </a:r>
          </a:p>
          <a:p>
            <a:pPr marL="0" indent="0" algn="just">
              <a:buNone/>
            </a:pPr>
            <a:r>
              <a:rPr lang="fr-FR" dirty="0"/>
              <a:t>✓ Permis d’exploitation : 3 premières années de production </a:t>
            </a:r>
            <a:r>
              <a:rPr lang="fr-FR" i="1" dirty="0"/>
              <a:t>(CGI, Art. 39</a:t>
            </a:r>
            <a:r>
              <a:rPr lang="fr-FR" dirty="0"/>
              <a:t>)</a:t>
            </a:r>
          </a:p>
        </p:txBody>
      </p:sp>
    </p:spTree>
    <p:extLst>
      <p:ext uri="{BB962C8B-B14F-4D97-AF65-F5344CB8AC3E}">
        <p14:creationId xmlns:p14="http://schemas.microsoft.com/office/powerpoint/2010/main" val="127970629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L’impôt minimum forfaitaire (IMF)</a:t>
            </a:r>
          </a:p>
        </p:txBody>
      </p:sp>
      <p:pic>
        <p:nvPicPr>
          <p:cNvPr id="4" name="Espace réservé du contenu 3">
            <a:extLst>
              <a:ext uri="{FF2B5EF4-FFF2-40B4-BE49-F238E27FC236}">
                <a16:creationId xmlns:a16="http://schemas.microsoft.com/office/drawing/2014/main" id="{F720FBBA-D222-5313-1986-87702496820C}"/>
              </a:ext>
            </a:extLst>
          </p:cNvPr>
          <p:cNvPicPr>
            <a:picLocks noGrp="1" noChangeAspect="1"/>
          </p:cNvPicPr>
          <p:nvPr>
            <p:ph idx="1"/>
          </p:nvPr>
        </p:nvPicPr>
        <p:blipFill>
          <a:blip r:embed="rId2"/>
          <a:stretch>
            <a:fillRect/>
          </a:stretch>
        </p:blipFill>
        <p:spPr>
          <a:xfrm>
            <a:off x="2214880" y="1601788"/>
            <a:ext cx="7010243" cy="4525962"/>
          </a:xfrm>
          <a:prstGeom prst="rect">
            <a:avLst/>
          </a:prstGeom>
        </p:spPr>
      </p:pic>
    </p:spTree>
    <p:extLst>
      <p:ext uri="{BB962C8B-B14F-4D97-AF65-F5344CB8AC3E}">
        <p14:creationId xmlns:p14="http://schemas.microsoft.com/office/powerpoint/2010/main" val="296768250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participation de l’État</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dirty="0"/>
              <a:t>Une </a:t>
            </a:r>
            <a:r>
              <a:rPr lang="fr-FR" b="1" dirty="0"/>
              <a:t>participation de l'État </a:t>
            </a:r>
            <a:r>
              <a:rPr lang="fr-FR" dirty="0"/>
              <a:t>peut être exigée afin d’entrer dans le capital des sociétés extractives.</a:t>
            </a:r>
          </a:p>
          <a:p>
            <a:pPr marL="0" indent="0" algn="just">
              <a:buNone/>
            </a:pPr>
            <a:r>
              <a:rPr lang="fr-FR" dirty="0"/>
              <a:t>❖ Participation </a:t>
            </a:r>
            <a:r>
              <a:rPr lang="fr-FR" b="1" dirty="0"/>
              <a:t>minimale gratuite </a:t>
            </a:r>
            <a:r>
              <a:rPr lang="fr-FR" dirty="0"/>
              <a:t>: 10%.</a:t>
            </a:r>
          </a:p>
          <a:p>
            <a:pPr marL="0" indent="0" algn="just">
              <a:buNone/>
            </a:pPr>
            <a:r>
              <a:rPr lang="fr-FR" dirty="0"/>
              <a:t>❖ Participation </a:t>
            </a:r>
            <a:r>
              <a:rPr lang="fr-FR" b="1" dirty="0"/>
              <a:t>supplémentaire en numéraire </a:t>
            </a:r>
            <a:r>
              <a:rPr lang="fr-FR" dirty="0"/>
              <a:t>: +25%. </a:t>
            </a:r>
            <a:r>
              <a:rPr lang="fr-FR" i="1" dirty="0"/>
              <a:t>(CM 2017, Art. 31</a:t>
            </a:r>
            <a:r>
              <a:rPr lang="fr-FR" dirty="0"/>
              <a:t>)</a:t>
            </a:r>
          </a:p>
          <a:p>
            <a:pPr marL="0" indent="0" algn="just">
              <a:buNone/>
            </a:pPr>
            <a:r>
              <a:rPr lang="fr-FR" dirty="0"/>
              <a:t>➢ Cette participation présente plusieurs avantages :</a:t>
            </a:r>
          </a:p>
          <a:p>
            <a:pPr marL="0" indent="0" algn="just">
              <a:buNone/>
            </a:pPr>
            <a:r>
              <a:rPr lang="fr-FR" dirty="0"/>
              <a:t>❖ Un accès privilégié à l’information.</a:t>
            </a:r>
          </a:p>
          <a:p>
            <a:pPr marL="0" indent="0" algn="just">
              <a:buNone/>
            </a:pPr>
            <a:r>
              <a:rPr lang="fr-FR" dirty="0"/>
              <a:t>❖ Une perception possible de dividendes.</a:t>
            </a:r>
          </a:p>
        </p:txBody>
      </p:sp>
    </p:spTree>
    <p:extLst>
      <p:ext uri="{BB962C8B-B14F-4D97-AF65-F5344CB8AC3E}">
        <p14:creationId xmlns:p14="http://schemas.microsoft.com/office/powerpoint/2010/main" val="28302163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participation de l’État</a:t>
            </a:r>
            <a:endParaRPr lang="fr-FR" dirty="0"/>
          </a:p>
        </p:txBody>
      </p:sp>
      <p:pic>
        <p:nvPicPr>
          <p:cNvPr id="4" name="Espace réservé du contenu 3">
            <a:extLst>
              <a:ext uri="{FF2B5EF4-FFF2-40B4-BE49-F238E27FC236}">
                <a16:creationId xmlns:a16="http://schemas.microsoft.com/office/drawing/2014/main" id="{2B00AF01-77C9-19D5-D0C8-3B76DBB18061}"/>
              </a:ext>
            </a:extLst>
          </p:cNvPr>
          <p:cNvPicPr>
            <a:picLocks noGrp="1" noChangeAspect="1"/>
          </p:cNvPicPr>
          <p:nvPr>
            <p:ph idx="1"/>
          </p:nvPr>
        </p:nvPicPr>
        <p:blipFill>
          <a:blip r:embed="rId2"/>
          <a:stretch>
            <a:fillRect/>
          </a:stretch>
        </p:blipFill>
        <p:spPr>
          <a:xfrm>
            <a:off x="1656080" y="1601788"/>
            <a:ext cx="7604224" cy="4525962"/>
          </a:xfrm>
          <a:prstGeom prst="rect">
            <a:avLst/>
          </a:prstGeom>
        </p:spPr>
      </p:pic>
    </p:spTree>
    <p:extLst>
      <p:ext uri="{BB962C8B-B14F-4D97-AF65-F5344CB8AC3E}">
        <p14:creationId xmlns:p14="http://schemas.microsoft.com/office/powerpoint/2010/main" val="23200169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droit d’exportation sur l’or non monétaire</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dirty="0"/>
              <a:t>Un </a:t>
            </a:r>
            <a:r>
              <a:rPr lang="fr-FR" b="1" dirty="0"/>
              <a:t>droit d’exportation </a:t>
            </a:r>
            <a:r>
              <a:rPr lang="fr-FR" dirty="0"/>
              <a:t>est prélevé à la sortie de l’</a:t>
            </a:r>
            <a:r>
              <a:rPr lang="fr-FR" b="1" dirty="0"/>
              <a:t>or</a:t>
            </a:r>
            <a:r>
              <a:rPr lang="fr-FR" dirty="0"/>
              <a:t>.</a:t>
            </a:r>
          </a:p>
          <a:p>
            <a:pPr marL="0" indent="0" algn="just">
              <a:buNone/>
            </a:pPr>
            <a:r>
              <a:rPr lang="fr-FR" dirty="0"/>
              <a:t>❖ </a:t>
            </a:r>
            <a:r>
              <a:rPr lang="fr-FR" b="1" dirty="0"/>
              <a:t>Assiette fiscale </a:t>
            </a:r>
            <a:r>
              <a:rPr lang="fr-FR" dirty="0"/>
              <a:t>: « valeur en douane » de l’ « or non-monétaire ».</a:t>
            </a:r>
          </a:p>
          <a:p>
            <a:pPr marL="0" indent="0" algn="just">
              <a:buNone/>
            </a:pPr>
            <a:r>
              <a:rPr lang="fr-FR" dirty="0"/>
              <a:t>❖ </a:t>
            </a:r>
            <a:r>
              <a:rPr lang="fr-FR" b="1" dirty="0"/>
              <a:t>Taux </a:t>
            </a:r>
            <a:r>
              <a:rPr lang="fr-FR" dirty="0"/>
              <a:t>: 4%. </a:t>
            </a:r>
            <a:r>
              <a:rPr lang="fr-FR" i="1" dirty="0"/>
              <a:t>(LFR 2018, Art. 54 à 57</a:t>
            </a:r>
            <a:r>
              <a:rPr lang="fr-FR" dirty="0"/>
              <a:t>)</a:t>
            </a:r>
          </a:p>
          <a:p>
            <a:pPr marL="0" indent="0" algn="just">
              <a:buNone/>
            </a:pPr>
            <a:r>
              <a:rPr lang="fr-FR" dirty="0"/>
              <a:t>❖ </a:t>
            </a:r>
            <a:r>
              <a:rPr lang="fr-FR" b="1" dirty="0"/>
              <a:t>Exonération </a:t>
            </a:r>
            <a:r>
              <a:rPr lang="fr-FR" dirty="0"/>
              <a:t>: Permis d’exploitation minière. </a:t>
            </a:r>
            <a:r>
              <a:rPr lang="fr-FR" i="1" dirty="0"/>
              <a:t>(CM 2016, Art. 89</a:t>
            </a:r>
            <a:r>
              <a:rPr lang="fr-FR" dirty="0"/>
              <a:t>)</a:t>
            </a:r>
          </a:p>
        </p:txBody>
      </p:sp>
    </p:spTree>
    <p:extLst>
      <p:ext uri="{BB962C8B-B14F-4D97-AF65-F5344CB8AC3E}">
        <p14:creationId xmlns:p14="http://schemas.microsoft.com/office/powerpoint/2010/main" val="40258955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clause de stabilité</a:t>
            </a:r>
          </a:p>
        </p:txBody>
      </p:sp>
      <p:sp>
        <p:nvSpPr>
          <p:cNvPr id="3" name="Espace réservé du contenu 2"/>
          <p:cNvSpPr>
            <a:spLocks noGrp="1"/>
          </p:cNvSpPr>
          <p:nvPr>
            <p:ph idx="1"/>
          </p:nvPr>
        </p:nvSpPr>
        <p:spPr/>
        <p:txBody>
          <a:bodyPr>
            <a:normAutofit/>
          </a:bodyPr>
          <a:lstStyle/>
          <a:p>
            <a:pPr marL="0" indent="0" algn="just">
              <a:buNone/>
            </a:pPr>
            <a:r>
              <a:rPr lang="fr-FR" dirty="0"/>
              <a:t>La </a:t>
            </a:r>
            <a:r>
              <a:rPr lang="fr-FR" b="1" dirty="0"/>
              <a:t>clause de stabilité </a:t>
            </a:r>
            <a:r>
              <a:rPr lang="fr-FR" dirty="0"/>
              <a:t>garantie la stabilité des conditions fiscales applicables à l’entreprise minière.</a:t>
            </a:r>
          </a:p>
          <a:p>
            <a:pPr marL="0" indent="0" algn="just">
              <a:buNone/>
            </a:pPr>
            <a:r>
              <a:rPr lang="fr-FR" dirty="0"/>
              <a:t>❖ « La délivrance d’un permis d’exploitation minière confère au titulaire ayant satisfait à ses obligations les droits suivants:</a:t>
            </a:r>
          </a:p>
          <a:p>
            <a:pPr algn="just"/>
            <a:r>
              <a:rPr lang="fr-FR" dirty="0"/>
              <a:t> le droit à la stabilité des conditions fiscales et douanières de l’exploitation conformément aux stipulations de la convention minière. » </a:t>
            </a:r>
            <a:r>
              <a:rPr lang="fr-FR" i="1" dirty="0"/>
              <a:t>(CM 2016, Art. 27</a:t>
            </a:r>
            <a:r>
              <a:rPr lang="fr-FR" dirty="0"/>
              <a:t>)</a:t>
            </a:r>
          </a:p>
        </p:txBody>
      </p:sp>
    </p:spTree>
    <p:extLst>
      <p:ext uri="{BB962C8B-B14F-4D97-AF65-F5344CB8AC3E}">
        <p14:creationId xmlns:p14="http://schemas.microsoft.com/office/powerpoint/2010/main" val="186131692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8A641-A9B8-41F1-C979-091E37CE0C53}"/>
              </a:ext>
            </a:extLst>
          </p:cNvPr>
          <p:cNvSpPr>
            <a:spLocks noGrp="1"/>
          </p:cNvSpPr>
          <p:nvPr>
            <p:ph type="title"/>
          </p:nvPr>
        </p:nvSpPr>
        <p:spPr/>
        <p:txBody>
          <a:bodyPr/>
          <a:lstStyle/>
          <a:p>
            <a:pPr algn="ctr"/>
            <a:r>
              <a:rPr lang="fr-FR" b="1" dirty="0"/>
              <a:t>La clause de stabilité</a:t>
            </a:r>
            <a:endParaRPr lang="fr-FR" dirty="0"/>
          </a:p>
        </p:txBody>
      </p:sp>
      <p:sp>
        <p:nvSpPr>
          <p:cNvPr id="3" name="Espace réservé du contenu 2">
            <a:extLst>
              <a:ext uri="{FF2B5EF4-FFF2-40B4-BE49-F238E27FC236}">
                <a16:creationId xmlns:a16="http://schemas.microsoft.com/office/drawing/2014/main" id="{45D023AD-8CEC-150E-1D33-8187854B27A0}"/>
              </a:ext>
            </a:extLst>
          </p:cNvPr>
          <p:cNvSpPr>
            <a:spLocks noGrp="1"/>
          </p:cNvSpPr>
          <p:nvPr>
            <p:ph idx="1"/>
          </p:nvPr>
        </p:nvSpPr>
        <p:spPr/>
        <p:txBody>
          <a:bodyPr>
            <a:normAutofit/>
          </a:bodyPr>
          <a:lstStyle/>
          <a:p>
            <a:pPr marL="0" indent="0" algn="just">
              <a:buNone/>
            </a:pPr>
            <a:r>
              <a:rPr lang="fr-FR" dirty="0"/>
              <a:t>Les personnes admises, soit au bénéfice du code des investissements, soit au bénéfice des lois relatives aux entreprises franches d’exportation ou aux entreprises agréées à la zone franche industrielle de Dakar ou des lois portant codes minier et pétrolier, restent soumises, pour la durée et la validité de leur agrément, au régime fiscal qui leur a été consenti selon les textes en vigueur, à la date dudit agrément. » </a:t>
            </a:r>
            <a:r>
              <a:rPr lang="fr-FR" i="1" dirty="0"/>
              <a:t>(CGI 2012, Art. 722</a:t>
            </a:r>
            <a:r>
              <a:rPr lang="fr-FR" dirty="0"/>
              <a:t>)</a:t>
            </a:r>
          </a:p>
        </p:txBody>
      </p:sp>
    </p:spTree>
    <p:extLst>
      <p:ext uri="{BB962C8B-B14F-4D97-AF65-F5344CB8AC3E}">
        <p14:creationId xmlns:p14="http://schemas.microsoft.com/office/powerpoint/2010/main" val="27592466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br>
            <a:r>
              <a:rPr lang="fr-FR" b="1" dirty="0"/>
              <a:t>La clause de stabilité</a:t>
            </a:r>
            <a:br>
              <a:rPr lang="fr-FR" b="1" dirty="0"/>
            </a:br>
            <a:endParaRPr lang="fr-FR" dirty="0"/>
          </a:p>
        </p:txBody>
      </p:sp>
      <p:sp>
        <p:nvSpPr>
          <p:cNvPr id="3" name="Espace réservé du contenu 2"/>
          <p:cNvSpPr>
            <a:spLocks noGrp="1"/>
          </p:cNvSpPr>
          <p:nvPr>
            <p:ph idx="1"/>
          </p:nvPr>
        </p:nvSpPr>
        <p:spPr/>
        <p:txBody>
          <a:bodyPr>
            <a:normAutofit/>
          </a:bodyPr>
          <a:lstStyle/>
          <a:p>
            <a:pPr marL="0" indent="0" algn="just">
              <a:buNone/>
            </a:pPr>
            <a:r>
              <a:rPr lang="fr-FR" dirty="0"/>
              <a:t>- le droit exclusif d’exploitation et de libre disposition des substances pour lesquelles ledit permis d’exploitation minière a été octroyé, dans les limites du périmètre attribué et indéfiniment en profondeur ;</a:t>
            </a:r>
          </a:p>
          <a:p>
            <a:pPr marL="0" indent="0" algn="just">
              <a:buNone/>
            </a:pPr>
            <a:r>
              <a:rPr lang="fr-FR" dirty="0"/>
              <a:t>- le droit au renouvellement du titre minier, dans les mêmes formes, à sa demande, conformément aux dispositions du présent Code ;</a:t>
            </a:r>
            <a:endParaRPr lang="fr-FR" dirty="0">
              <a:solidFill>
                <a:srgbClr val="FF0000"/>
              </a:solidFill>
            </a:endParaRPr>
          </a:p>
        </p:txBody>
      </p:sp>
    </p:spTree>
    <p:extLst>
      <p:ext uri="{BB962C8B-B14F-4D97-AF65-F5344CB8AC3E}">
        <p14:creationId xmlns:p14="http://schemas.microsoft.com/office/powerpoint/2010/main" val="369012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D9B4B-F13B-56C3-6BC7-E37F74F8CF14}"/>
              </a:ext>
            </a:extLst>
          </p:cNvPr>
          <p:cNvSpPr>
            <a:spLocks noGrp="1"/>
          </p:cNvSpPr>
          <p:nvPr>
            <p:ph type="title"/>
          </p:nvPr>
        </p:nvSpPr>
        <p:spPr/>
        <p:txBody>
          <a:bodyPr/>
          <a:lstStyle/>
          <a:p>
            <a:pPr algn="ctr"/>
            <a:r>
              <a:rPr lang="fr-FR" b="1" dirty="0"/>
              <a:t>Les textes de référence</a:t>
            </a:r>
            <a:endParaRPr lang="fr-FR" dirty="0"/>
          </a:p>
        </p:txBody>
      </p:sp>
      <p:sp>
        <p:nvSpPr>
          <p:cNvPr id="3" name="Espace réservé du contenu 2">
            <a:extLst>
              <a:ext uri="{FF2B5EF4-FFF2-40B4-BE49-F238E27FC236}">
                <a16:creationId xmlns:a16="http://schemas.microsoft.com/office/drawing/2014/main" id="{8B54F1E6-A717-1E05-CDCC-570D02F6AB1D}"/>
              </a:ext>
            </a:extLst>
          </p:cNvPr>
          <p:cNvSpPr>
            <a:spLocks noGrp="1"/>
          </p:cNvSpPr>
          <p:nvPr>
            <p:ph idx="1"/>
          </p:nvPr>
        </p:nvSpPr>
        <p:spPr/>
        <p:txBody>
          <a:bodyPr>
            <a:normAutofit fontScale="77500" lnSpcReduction="20000"/>
          </a:bodyPr>
          <a:lstStyle/>
          <a:p>
            <a:pPr algn="just"/>
            <a:r>
              <a:rPr lang="fr-FR" dirty="0"/>
              <a:t>Loi relative à la lutte contre le blanchiment de capitaux et le financement du terrorisme</a:t>
            </a:r>
          </a:p>
          <a:p>
            <a:pPr algn="just"/>
            <a:r>
              <a:rPr lang="fr-FR" dirty="0"/>
              <a:t>Loi portant expropriation pour cause d’utilité publique et indemnisation des personnes affectées par les aménagements et projets d’utilité publique et d’intérêt général</a:t>
            </a:r>
          </a:p>
          <a:p>
            <a:pPr algn="just"/>
            <a:r>
              <a:rPr lang="fr-FR" dirty="0"/>
              <a:t>Code foncier et domanial</a:t>
            </a:r>
          </a:p>
          <a:p>
            <a:pPr algn="just"/>
            <a:r>
              <a:rPr lang="fr-FR" dirty="0"/>
              <a:t>Loi-cadre sur l’aménagement du territoire</a:t>
            </a:r>
          </a:p>
          <a:p>
            <a:pPr algn="just"/>
            <a:r>
              <a:rPr lang="fr-FR" dirty="0"/>
              <a:t>Loi d’orientation sur l’aménagement et le développement durable </a:t>
            </a:r>
          </a:p>
          <a:p>
            <a:pPr algn="just"/>
            <a:r>
              <a:rPr lang="fr-FR" dirty="0"/>
              <a:t>Loi portant organisation de la commercialisation de l’or et des autres substances précieuses</a:t>
            </a:r>
          </a:p>
          <a:p>
            <a:pPr algn="just"/>
            <a:r>
              <a:rPr lang="fr-FR" dirty="0"/>
              <a:t>LOLF et LFI</a:t>
            </a:r>
          </a:p>
          <a:p>
            <a:pPr algn="just"/>
            <a:r>
              <a:rPr lang="fr-FR" dirty="0"/>
              <a:t>Loi sur la corruption….</a:t>
            </a:r>
          </a:p>
          <a:p>
            <a:endParaRPr lang="fr-FR" dirty="0"/>
          </a:p>
        </p:txBody>
      </p:sp>
    </p:spTree>
    <p:extLst>
      <p:ext uri="{BB962C8B-B14F-4D97-AF65-F5344CB8AC3E}">
        <p14:creationId xmlns:p14="http://schemas.microsoft.com/office/powerpoint/2010/main" val="268221937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clause de stabilité</a:t>
            </a:r>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a:t>- le droit à l’extension des droits et obligations attachés au permis d’exploitation minière aux autres substances liées à l’abattage ou au traitement des substances pour lesquelles ce titre minier d’exploitation a été octroyé. Toutefois, le titulaire est tenu de solliciter, dans un délai de six (6) mois, l’extension de son titre à ces substances ;</a:t>
            </a:r>
          </a:p>
          <a:p>
            <a:pPr marL="0" indent="0" algn="just">
              <a:buNone/>
            </a:pPr>
            <a:r>
              <a:rPr lang="fr-FR" dirty="0"/>
              <a:t>- un droit d’occupation des terrains nécessaires à la réalisation des opérations minières ;</a:t>
            </a:r>
          </a:p>
          <a:p>
            <a:pPr marL="0" indent="0" algn="just">
              <a:buNone/>
            </a:pPr>
            <a:r>
              <a:rPr lang="fr-FR" dirty="0"/>
              <a:t>- un droit réel immobilier distinct de la propriété du sol, enregistré comme tel et susceptible d’hypothèque ;</a:t>
            </a:r>
          </a:p>
          <a:p>
            <a:pPr marL="0" indent="0" algn="just">
              <a:buNone/>
            </a:pPr>
            <a:r>
              <a:rPr lang="fr-FR" dirty="0"/>
              <a:t>- le droit de céder, transmettre ou amodier son permis d’exploitation minière, sous réserve de l’autorisation préalable du Ministre chargé des Mines et du paiement des droits fixes et taxes exigibles ;…</a:t>
            </a:r>
          </a:p>
          <a:p>
            <a:pPr marL="0" indent="0" algn="just">
              <a:buNone/>
            </a:pPr>
            <a:endParaRPr lang="fr-FR" dirty="0"/>
          </a:p>
        </p:txBody>
      </p:sp>
    </p:spTree>
    <p:extLst>
      <p:ext uri="{BB962C8B-B14F-4D97-AF65-F5344CB8AC3E}">
        <p14:creationId xmlns:p14="http://schemas.microsoft.com/office/powerpoint/2010/main" val="22636009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taux effectif moyen d’imposition</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a:t>Pour évaluer le </a:t>
            </a:r>
            <a:r>
              <a:rPr lang="fr-FR" b="1" dirty="0"/>
              <a:t>partage de la rente minière </a:t>
            </a:r>
            <a:r>
              <a:rPr lang="fr-FR" dirty="0"/>
              <a:t>entre État et investisseur, il est pertinent d’utiliser la modélisation fiscale. L’utilisation d’un modèle permet en effet de </a:t>
            </a:r>
            <a:r>
              <a:rPr lang="fr-FR" b="1" dirty="0"/>
              <a:t>synthétiser et de comparer des régimes fiscaux</a:t>
            </a:r>
            <a:r>
              <a:rPr lang="fr-FR" dirty="0"/>
              <a:t>, même très différents, avec une précision bien plus fine et intéressante qu’une simple comparaison de </a:t>
            </a:r>
            <a:r>
              <a:rPr lang="fr-FR" b="1" dirty="0"/>
              <a:t>taux statutaires </a:t>
            </a:r>
            <a:r>
              <a:rPr lang="fr-FR" dirty="0"/>
              <a:t>d’imposition.</a:t>
            </a:r>
          </a:p>
          <a:p>
            <a:pPr marL="0" indent="0" algn="just">
              <a:buNone/>
            </a:pPr>
            <a:r>
              <a:rPr lang="fr-FR" dirty="0"/>
              <a:t>➢ Le </a:t>
            </a:r>
            <a:r>
              <a:rPr lang="fr-FR" b="1" dirty="0"/>
              <a:t>taux effectif moyen d’imposition </a:t>
            </a:r>
            <a:r>
              <a:rPr lang="fr-FR" dirty="0"/>
              <a:t>(TEMI) d’un projet minier correspond ainsi à la </a:t>
            </a:r>
            <a:r>
              <a:rPr lang="fr-FR" b="1" dirty="0"/>
              <a:t>part de la rente minière </a:t>
            </a:r>
            <a:r>
              <a:rPr lang="fr-FR" dirty="0"/>
              <a:t>qui revient à l’État.</a:t>
            </a:r>
          </a:p>
          <a:p>
            <a:pPr marL="0" indent="0" algn="just">
              <a:buNone/>
            </a:pPr>
            <a:r>
              <a:rPr lang="fr-FR" dirty="0"/>
              <a:t>Le niveau du TEMI dépend bien sûr du </a:t>
            </a:r>
            <a:r>
              <a:rPr lang="fr-FR" b="1" dirty="0"/>
              <a:t>système fiscal</a:t>
            </a:r>
            <a:r>
              <a:rPr lang="fr-FR" dirty="0"/>
              <a:t>, mais également des </a:t>
            </a:r>
            <a:r>
              <a:rPr lang="fr-FR" b="1" dirty="0"/>
              <a:t>conditions économiques </a:t>
            </a:r>
            <a:r>
              <a:rPr lang="fr-FR" dirty="0"/>
              <a:t>de la mine, telles que les </a:t>
            </a:r>
            <a:r>
              <a:rPr lang="fr-FR" b="1" dirty="0"/>
              <a:t>coûts de production </a:t>
            </a:r>
            <a:r>
              <a:rPr lang="fr-FR" dirty="0"/>
              <a:t>et le </a:t>
            </a:r>
            <a:r>
              <a:rPr lang="fr-FR" b="1" dirty="0"/>
              <a:t>cours du minerai</a:t>
            </a:r>
            <a:r>
              <a:rPr lang="fr-FR" dirty="0"/>
              <a:t>.</a:t>
            </a:r>
          </a:p>
          <a:p>
            <a:pPr marL="0" indent="0" algn="just">
              <a:buNone/>
            </a:pPr>
            <a:r>
              <a:rPr lang="fr-FR" dirty="0">
                <a:solidFill>
                  <a:srgbClr val="FF0000"/>
                </a:solidFill>
              </a:rPr>
              <a:t>TEMI = Valeur actuelle nette des prélèvements publics / Rente</a:t>
            </a:r>
            <a:r>
              <a:rPr lang="fr-FR" dirty="0"/>
              <a:t>.</a:t>
            </a:r>
          </a:p>
        </p:txBody>
      </p:sp>
    </p:spTree>
    <p:extLst>
      <p:ext uri="{BB962C8B-B14F-4D97-AF65-F5344CB8AC3E}">
        <p14:creationId xmlns:p14="http://schemas.microsoft.com/office/powerpoint/2010/main" val="25343596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régime fiscal minier</a:t>
            </a:r>
            <a:endParaRPr lang="fr-FR" dirty="0"/>
          </a:p>
        </p:txBody>
      </p:sp>
      <p:pic>
        <p:nvPicPr>
          <p:cNvPr id="4" name="Espace réservé du contenu 3">
            <a:extLst>
              <a:ext uri="{FF2B5EF4-FFF2-40B4-BE49-F238E27FC236}">
                <a16:creationId xmlns:a16="http://schemas.microsoft.com/office/drawing/2014/main" id="{A6A97E75-5188-A5C0-B231-AEC8FA47A568}"/>
              </a:ext>
            </a:extLst>
          </p:cNvPr>
          <p:cNvPicPr>
            <a:picLocks noGrp="1" noChangeAspect="1"/>
          </p:cNvPicPr>
          <p:nvPr>
            <p:ph idx="1"/>
          </p:nvPr>
        </p:nvPicPr>
        <p:blipFill>
          <a:blip r:embed="rId2"/>
          <a:stretch>
            <a:fillRect/>
          </a:stretch>
        </p:blipFill>
        <p:spPr>
          <a:xfrm>
            <a:off x="1920241" y="1601788"/>
            <a:ext cx="7333790" cy="4525962"/>
          </a:xfrm>
          <a:prstGeom prst="rect">
            <a:avLst/>
          </a:prstGeom>
        </p:spPr>
      </p:pic>
    </p:spTree>
    <p:extLst>
      <p:ext uri="{BB962C8B-B14F-4D97-AF65-F5344CB8AC3E}">
        <p14:creationId xmlns:p14="http://schemas.microsoft.com/office/powerpoint/2010/main" val="147452107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fiscalité pétrolière du Sénégal </a:t>
            </a:r>
            <a:r>
              <a:rPr lang="fr-FR" dirty="0"/>
              <a:t>:</a:t>
            </a:r>
            <a:br>
              <a:rPr lang="fr-FR" dirty="0"/>
            </a:br>
            <a:r>
              <a:rPr lang="fr-FR" dirty="0"/>
              <a:t>Description des prélèvements pétroliers</a:t>
            </a:r>
          </a:p>
        </p:txBody>
      </p:sp>
      <p:sp>
        <p:nvSpPr>
          <p:cNvPr id="3" name="Espace réservé du contenu 2"/>
          <p:cNvSpPr>
            <a:spLocks noGrp="1"/>
          </p:cNvSpPr>
          <p:nvPr>
            <p:ph idx="1"/>
          </p:nvPr>
        </p:nvSpPr>
        <p:spPr/>
        <p:txBody>
          <a:bodyPr>
            <a:normAutofit/>
          </a:bodyPr>
          <a:lstStyle/>
          <a:p>
            <a:pPr marL="0" indent="0" algn="just">
              <a:buNone/>
            </a:pPr>
            <a:r>
              <a:rPr lang="fr-FR" dirty="0"/>
              <a:t>            Les bonus</a:t>
            </a:r>
          </a:p>
          <a:p>
            <a:pPr marL="0" indent="0" algn="just">
              <a:buNone/>
            </a:pPr>
            <a:r>
              <a:rPr lang="fr-FR" dirty="0"/>
              <a:t>➢ La redevance superficiaire</a:t>
            </a:r>
          </a:p>
          <a:p>
            <a:pPr marL="0" indent="0" algn="just">
              <a:buNone/>
            </a:pPr>
            <a:r>
              <a:rPr lang="fr-FR" dirty="0"/>
              <a:t>➢ La redevance pétrolière</a:t>
            </a:r>
          </a:p>
          <a:p>
            <a:pPr marL="0" indent="0" algn="just">
              <a:buNone/>
            </a:pPr>
            <a:r>
              <a:rPr lang="fr-FR" dirty="0"/>
              <a:t>➢ Le partage de production</a:t>
            </a:r>
          </a:p>
          <a:p>
            <a:pPr marL="0" indent="0" algn="just">
              <a:buNone/>
            </a:pPr>
            <a:r>
              <a:rPr lang="fr-FR" dirty="0"/>
              <a:t>➢ L’impôt sur les sociétés</a:t>
            </a:r>
          </a:p>
          <a:p>
            <a:pPr marL="0" indent="0" algn="just">
              <a:buNone/>
            </a:pPr>
            <a:r>
              <a:rPr lang="fr-FR" dirty="0"/>
              <a:t>➢ La participation de l’État</a:t>
            </a:r>
          </a:p>
        </p:txBody>
      </p:sp>
    </p:spTree>
    <p:extLst>
      <p:ext uri="{BB962C8B-B14F-4D97-AF65-F5344CB8AC3E}">
        <p14:creationId xmlns:p14="http://schemas.microsoft.com/office/powerpoint/2010/main" val="18500580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0000"/>
                </a:solidFill>
              </a:rPr>
              <a:t>La législation et la réglementation pétrolières</a:t>
            </a:r>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a:t>La </a:t>
            </a:r>
            <a:r>
              <a:rPr lang="fr-FR" b="1" dirty="0"/>
              <a:t>législation et la réglementation pétrolières </a:t>
            </a:r>
            <a:r>
              <a:rPr lang="fr-FR" dirty="0"/>
              <a:t>du Sénégal s’appuient principalement sur :</a:t>
            </a:r>
          </a:p>
          <a:p>
            <a:pPr algn="just"/>
            <a:r>
              <a:rPr lang="fr-FR" dirty="0"/>
              <a:t>❖ Le </a:t>
            </a:r>
            <a:r>
              <a:rPr lang="fr-FR" b="1" dirty="0"/>
              <a:t>code pétrolier</a:t>
            </a:r>
            <a:r>
              <a:rPr lang="fr-FR" dirty="0"/>
              <a:t>.</a:t>
            </a:r>
          </a:p>
          <a:p>
            <a:pPr algn="just"/>
            <a:r>
              <a:rPr lang="fr-FR" i="1" dirty="0"/>
              <a:t>Loi n°2019-03 du 1er février 2019 portant code pétrolier (CP 2019</a:t>
            </a:r>
            <a:r>
              <a:rPr lang="fr-FR" dirty="0"/>
              <a:t>)</a:t>
            </a:r>
          </a:p>
          <a:p>
            <a:pPr algn="just"/>
            <a:r>
              <a:rPr lang="fr-FR" dirty="0"/>
              <a:t>❖ Le </a:t>
            </a:r>
            <a:r>
              <a:rPr lang="fr-FR" b="1" dirty="0"/>
              <a:t>décret d’application </a:t>
            </a:r>
            <a:r>
              <a:rPr lang="fr-FR" dirty="0"/>
              <a:t>du code pétrolier.</a:t>
            </a:r>
          </a:p>
          <a:p>
            <a:pPr algn="just"/>
            <a:r>
              <a:rPr lang="fr-FR" i="1" dirty="0"/>
              <a:t>Décret n°2020-2061 du 27 octobre 2020</a:t>
            </a:r>
          </a:p>
          <a:p>
            <a:pPr algn="just"/>
            <a:r>
              <a:rPr lang="fr-FR" i="1" dirty="0"/>
              <a:t>fixant les modalités d’application du code pétrolier (applicable 2020</a:t>
            </a:r>
            <a:r>
              <a:rPr lang="fr-FR" dirty="0"/>
              <a:t>)</a:t>
            </a:r>
          </a:p>
          <a:p>
            <a:pPr algn="just"/>
            <a:r>
              <a:rPr lang="fr-FR" dirty="0"/>
              <a:t>❖ Le </a:t>
            </a:r>
            <a:r>
              <a:rPr lang="fr-FR" b="1" dirty="0"/>
              <a:t>contenu local pétrolier</a:t>
            </a:r>
            <a:r>
              <a:rPr lang="fr-FR" dirty="0"/>
              <a:t>.</a:t>
            </a:r>
          </a:p>
          <a:p>
            <a:pPr algn="just"/>
            <a:r>
              <a:rPr lang="fr-FR" i="1" dirty="0"/>
              <a:t>Loi n°2019-04 du 1er février 2019 relatif au contenu local dans le secteur des hydrocarbures</a:t>
            </a:r>
            <a:endParaRPr lang="fr-FR" dirty="0"/>
          </a:p>
        </p:txBody>
      </p:sp>
    </p:spTree>
    <p:extLst>
      <p:ext uri="{BB962C8B-B14F-4D97-AF65-F5344CB8AC3E}">
        <p14:creationId xmlns:p14="http://schemas.microsoft.com/office/powerpoint/2010/main" val="67764431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solidFill>
                  <a:srgbClr val="FF0000"/>
                </a:solidFill>
              </a:rPr>
            </a:br>
            <a:r>
              <a:rPr lang="fr-FR" b="1" dirty="0"/>
              <a:t>Les titres pétroliers</a:t>
            </a:r>
            <a:endParaRPr lang="fr-FR" sz="2400" dirty="0"/>
          </a:p>
        </p:txBody>
      </p:sp>
      <p:sp>
        <p:nvSpPr>
          <p:cNvPr id="3" name="Espace réservé du contenu 2"/>
          <p:cNvSpPr>
            <a:spLocks noGrp="1"/>
          </p:cNvSpPr>
          <p:nvPr>
            <p:ph idx="1"/>
          </p:nvPr>
        </p:nvSpPr>
        <p:spPr/>
        <p:txBody>
          <a:bodyPr>
            <a:normAutofit/>
          </a:bodyPr>
          <a:lstStyle/>
          <a:p>
            <a:pPr marL="0" indent="0" algn="just">
              <a:buNone/>
            </a:pPr>
            <a:r>
              <a:rPr lang="fr-FR" dirty="0"/>
              <a:t>Le code pétrolier instaure </a:t>
            </a:r>
            <a:r>
              <a:rPr lang="fr-FR" b="1" dirty="0"/>
              <a:t>4 titres miniers d’hydrocarbures </a:t>
            </a:r>
            <a:r>
              <a:rPr lang="fr-FR" dirty="0"/>
              <a:t>:</a:t>
            </a:r>
          </a:p>
          <a:p>
            <a:pPr marL="0" indent="0" algn="just">
              <a:buNone/>
            </a:pPr>
            <a:r>
              <a:rPr lang="fr-FR" dirty="0"/>
              <a:t>❖ </a:t>
            </a:r>
            <a:r>
              <a:rPr lang="fr-FR" b="1" dirty="0"/>
              <a:t>2 titres de recherche </a:t>
            </a:r>
            <a:r>
              <a:rPr lang="fr-FR" dirty="0"/>
              <a:t>:</a:t>
            </a:r>
          </a:p>
          <a:p>
            <a:pPr marL="0" indent="0" algn="just">
              <a:buNone/>
            </a:pPr>
            <a:r>
              <a:rPr lang="fr-FR" dirty="0"/>
              <a:t>✓ L’</a:t>
            </a:r>
            <a:r>
              <a:rPr lang="fr-FR" b="1" dirty="0"/>
              <a:t>autorisation de prospection </a:t>
            </a:r>
            <a:r>
              <a:rPr lang="fr-FR" dirty="0"/>
              <a:t>(2 ans max.) </a:t>
            </a:r>
            <a:r>
              <a:rPr lang="fr-FR" i="1" dirty="0"/>
              <a:t>(CP 2019, Art. 14 à 16</a:t>
            </a:r>
            <a:r>
              <a:rPr lang="fr-FR" dirty="0"/>
              <a:t>)</a:t>
            </a:r>
          </a:p>
          <a:p>
            <a:pPr marL="0" indent="0" algn="just">
              <a:buNone/>
            </a:pPr>
            <a:r>
              <a:rPr lang="fr-FR" dirty="0"/>
              <a:t>✓ L’</a:t>
            </a:r>
            <a:r>
              <a:rPr lang="fr-FR" b="1" dirty="0"/>
              <a:t>autorisation d’exploration </a:t>
            </a:r>
            <a:r>
              <a:rPr lang="fr-FR" dirty="0"/>
              <a:t>(4 ans, renouvelable deux fois 3 ans). </a:t>
            </a:r>
            <a:r>
              <a:rPr lang="fr-FR" i="1" dirty="0"/>
              <a:t>(CP 2019, Art. 17 à 25</a:t>
            </a:r>
            <a:r>
              <a:rPr lang="fr-FR" dirty="0"/>
              <a:t>)</a:t>
            </a:r>
          </a:p>
          <a:p>
            <a:endParaRPr lang="fr-FR" dirty="0"/>
          </a:p>
        </p:txBody>
      </p:sp>
    </p:spTree>
    <p:extLst>
      <p:ext uri="{BB962C8B-B14F-4D97-AF65-F5344CB8AC3E}">
        <p14:creationId xmlns:p14="http://schemas.microsoft.com/office/powerpoint/2010/main" val="27328450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b="1" dirty="0"/>
              <a:t>2 titres d’exploitation: </a:t>
            </a:r>
            <a:endParaRPr lang="fr-FR" sz="2800" dirty="0"/>
          </a:p>
        </p:txBody>
      </p:sp>
      <p:sp>
        <p:nvSpPr>
          <p:cNvPr id="3" name="Espace réservé du contenu 2"/>
          <p:cNvSpPr>
            <a:spLocks noGrp="1"/>
          </p:cNvSpPr>
          <p:nvPr>
            <p:ph idx="1"/>
          </p:nvPr>
        </p:nvSpPr>
        <p:spPr/>
        <p:txBody>
          <a:bodyPr>
            <a:normAutofit/>
          </a:bodyPr>
          <a:lstStyle/>
          <a:p>
            <a:pPr marL="0" indent="0" algn="just">
              <a:buNone/>
            </a:pPr>
            <a:r>
              <a:rPr lang="fr-FR" dirty="0"/>
              <a:t>✓ L’</a:t>
            </a:r>
            <a:r>
              <a:rPr lang="fr-FR" b="1" dirty="0"/>
              <a:t>autorisation d’exploitation provisoire </a:t>
            </a:r>
            <a:r>
              <a:rPr lang="fr-FR" dirty="0"/>
              <a:t>(6 mois max.) </a:t>
            </a:r>
            <a:r>
              <a:rPr lang="fr-FR" i="1" dirty="0"/>
              <a:t>(CP 2019, Art. 27</a:t>
            </a:r>
            <a:r>
              <a:rPr lang="fr-FR" dirty="0"/>
              <a:t>)</a:t>
            </a:r>
          </a:p>
          <a:p>
            <a:pPr marL="0" indent="0" algn="just">
              <a:buNone/>
            </a:pPr>
            <a:r>
              <a:rPr lang="fr-FR" dirty="0"/>
              <a:t>✓ L’</a:t>
            </a:r>
            <a:r>
              <a:rPr lang="fr-FR" b="1" dirty="0"/>
              <a:t>autorisation exclusive d’exploitation </a:t>
            </a:r>
            <a:r>
              <a:rPr lang="fr-FR" dirty="0"/>
              <a:t>(20 ans max</a:t>
            </a:r>
            <a:r>
              <a:rPr lang="fr-FR"/>
              <a:t>, renouvelable</a:t>
            </a:r>
            <a:r>
              <a:rPr lang="fr-FR" dirty="0"/>
              <a:t>.) </a:t>
            </a:r>
            <a:r>
              <a:rPr lang="fr-FR" i="1" dirty="0"/>
              <a:t>(CP 2019, Art. 26 à 34</a:t>
            </a:r>
            <a:r>
              <a:rPr lang="fr-FR" dirty="0"/>
              <a:t>)</a:t>
            </a:r>
          </a:p>
          <a:p>
            <a:pPr marL="0" indent="0" algn="just">
              <a:buNone/>
            </a:pPr>
            <a:r>
              <a:rPr lang="fr-FR" dirty="0"/>
              <a:t>➢ Ces titres s’inscrivent dans </a:t>
            </a:r>
            <a:r>
              <a:rPr lang="fr-FR" b="1" dirty="0"/>
              <a:t>2 modèles de contrats </a:t>
            </a:r>
            <a:r>
              <a:rPr lang="fr-FR" dirty="0"/>
              <a:t>:</a:t>
            </a:r>
          </a:p>
          <a:p>
            <a:pPr marL="0" indent="0" algn="just">
              <a:buNone/>
            </a:pPr>
            <a:r>
              <a:rPr lang="fr-FR" dirty="0"/>
              <a:t>❖ Le </a:t>
            </a:r>
            <a:r>
              <a:rPr lang="fr-FR" b="1" dirty="0"/>
              <a:t>contrat de services</a:t>
            </a:r>
            <a:r>
              <a:rPr lang="fr-FR" dirty="0"/>
              <a:t>. (</a:t>
            </a:r>
            <a:r>
              <a:rPr lang="fr-FR" i="1" dirty="0"/>
              <a:t>CP 2019, Art. 34 à 35</a:t>
            </a:r>
            <a:r>
              <a:rPr lang="fr-FR" dirty="0"/>
              <a:t>)</a:t>
            </a:r>
          </a:p>
          <a:p>
            <a:pPr marL="0" indent="0" algn="just">
              <a:buNone/>
            </a:pPr>
            <a:r>
              <a:rPr lang="fr-FR" dirty="0"/>
              <a:t>❖ Le </a:t>
            </a:r>
            <a:r>
              <a:rPr lang="fr-FR" b="1" dirty="0"/>
              <a:t>contrat de partage de production</a:t>
            </a:r>
            <a:r>
              <a:rPr lang="fr-FR" dirty="0"/>
              <a:t>. (</a:t>
            </a:r>
            <a:r>
              <a:rPr lang="fr-FR" i="1" dirty="0"/>
              <a:t>CP 2019, Art. 20 et 36 </a:t>
            </a:r>
            <a:r>
              <a:rPr lang="fr-FR" dirty="0"/>
              <a:t>)</a:t>
            </a:r>
          </a:p>
        </p:txBody>
      </p:sp>
    </p:spTree>
    <p:extLst>
      <p:ext uri="{BB962C8B-B14F-4D97-AF65-F5344CB8AC3E}">
        <p14:creationId xmlns:p14="http://schemas.microsoft.com/office/powerpoint/2010/main" val="331428560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modèles de contrats</a:t>
            </a:r>
            <a:endParaRPr lang="fr-FR" sz="2800" b="1"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pPr marL="0" indent="0" algn="just">
              <a:buNone/>
            </a:pPr>
            <a:r>
              <a:rPr lang="fr-FR" dirty="0"/>
              <a:t>Le secteur extractif se distingue par les </a:t>
            </a:r>
            <a:r>
              <a:rPr lang="fr-FR" b="1" dirty="0"/>
              <a:t>conventions particulières </a:t>
            </a:r>
            <a:r>
              <a:rPr lang="fr-FR" dirty="0"/>
              <a:t>signées entre l’État et l’entreprise minière ou pétrolière.</a:t>
            </a:r>
          </a:p>
          <a:p>
            <a:pPr marL="0" indent="0" algn="just">
              <a:buNone/>
            </a:pPr>
            <a:r>
              <a:rPr lang="fr-FR" dirty="0"/>
              <a:t>➢ Il existe </a:t>
            </a:r>
            <a:r>
              <a:rPr lang="fr-FR" b="1" dirty="0"/>
              <a:t>3 grands modèles de contrats </a:t>
            </a:r>
            <a:r>
              <a:rPr lang="fr-FR" dirty="0"/>
              <a:t>:</a:t>
            </a:r>
          </a:p>
          <a:p>
            <a:pPr marL="0" indent="0" algn="just">
              <a:buNone/>
            </a:pPr>
            <a:r>
              <a:rPr lang="fr-FR" dirty="0"/>
              <a:t>❖ Le </a:t>
            </a:r>
            <a:r>
              <a:rPr lang="fr-FR" b="1" dirty="0"/>
              <a:t>contrat de concession</a:t>
            </a:r>
            <a:r>
              <a:rPr lang="fr-FR" dirty="0"/>
              <a:t>.</a:t>
            </a:r>
          </a:p>
          <a:p>
            <a:pPr marL="0" indent="0" algn="just">
              <a:buNone/>
            </a:pPr>
            <a:r>
              <a:rPr lang="fr-FR" dirty="0"/>
              <a:t>L’État concède l’exploitation du gisement à l’entreprise en contrepartie d’une </a:t>
            </a:r>
            <a:r>
              <a:rPr lang="fr-FR" b="1" dirty="0"/>
              <a:t>fiscalité spécifique </a:t>
            </a:r>
            <a:r>
              <a:rPr lang="fr-FR" dirty="0"/>
              <a:t>(redevances).</a:t>
            </a:r>
          </a:p>
          <a:p>
            <a:pPr marL="0" indent="0" algn="just">
              <a:buNone/>
            </a:pPr>
            <a:r>
              <a:rPr lang="fr-FR" i="1" dirty="0"/>
              <a:t>Quasi-systématique dans le secteur minier, parfois pétrolier</a:t>
            </a:r>
            <a:r>
              <a:rPr lang="fr-FR" dirty="0"/>
              <a:t>.</a:t>
            </a:r>
          </a:p>
          <a:p>
            <a:pPr marL="0" indent="0" algn="just">
              <a:buNone/>
            </a:pPr>
            <a:r>
              <a:rPr lang="fr-FR" dirty="0"/>
              <a:t>❖ Le </a:t>
            </a:r>
            <a:r>
              <a:rPr lang="fr-FR" b="1" dirty="0"/>
              <a:t>contrat de partage de production </a:t>
            </a:r>
            <a:r>
              <a:rPr lang="fr-FR" dirty="0"/>
              <a:t>(CPP).</a:t>
            </a:r>
          </a:p>
          <a:p>
            <a:pPr marL="0" indent="0" algn="just">
              <a:buNone/>
            </a:pPr>
            <a:r>
              <a:rPr lang="fr-FR" dirty="0"/>
              <a:t>L’État s’associe à l’entreprise et reçoit une </a:t>
            </a:r>
            <a:r>
              <a:rPr lang="fr-FR" b="1" dirty="0"/>
              <a:t>part de la production</a:t>
            </a:r>
            <a:r>
              <a:rPr lang="fr-FR" dirty="0"/>
              <a:t>.</a:t>
            </a:r>
          </a:p>
          <a:p>
            <a:pPr marL="0" indent="0" algn="just">
              <a:buNone/>
            </a:pPr>
            <a:r>
              <a:rPr lang="fr-FR" i="1" dirty="0"/>
              <a:t>De plus en plus fréquent dans le secteur pétrolier</a:t>
            </a:r>
            <a:r>
              <a:rPr lang="fr-FR" dirty="0"/>
              <a:t>.</a:t>
            </a:r>
          </a:p>
          <a:p>
            <a:pPr marL="0" indent="0" algn="just">
              <a:buNone/>
            </a:pPr>
            <a:r>
              <a:rPr lang="fr-FR" dirty="0"/>
              <a:t>❖ Le </a:t>
            </a:r>
            <a:r>
              <a:rPr lang="fr-FR" b="1" dirty="0"/>
              <a:t>contrat de service</a:t>
            </a:r>
            <a:r>
              <a:rPr lang="fr-FR" dirty="0"/>
              <a:t>.</a:t>
            </a:r>
          </a:p>
          <a:p>
            <a:pPr marL="0" indent="0" algn="just">
              <a:buNone/>
            </a:pPr>
            <a:r>
              <a:rPr lang="fr-FR" dirty="0"/>
              <a:t>L’entreprise exploite le gisement pour le compte de l’État en contrepartie d’une </a:t>
            </a:r>
            <a:r>
              <a:rPr lang="fr-FR" b="1" dirty="0"/>
              <a:t>rémunération</a:t>
            </a:r>
            <a:r>
              <a:rPr lang="fr-FR" dirty="0"/>
              <a:t>.</a:t>
            </a:r>
          </a:p>
          <a:p>
            <a:pPr marL="0" indent="0" algn="just">
              <a:buNone/>
            </a:pPr>
            <a:r>
              <a:rPr lang="fr-FR" i="1" dirty="0"/>
              <a:t>Utilisé surtout dans les pays arabes pour le secteur pétrolier</a:t>
            </a:r>
            <a:r>
              <a:rPr lang="fr-FR" dirty="0"/>
              <a:t>.</a:t>
            </a:r>
          </a:p>
        </p:txBody>
      </p:sp>
    </p:spTree>
    <p:extLst>
      <p:ext uri="{BB962C8B-B14F-4D97-AF65-F5344CB8AC3E}">
        <p14:creationId xmlns:p14="http://schemas.microsoft.com/office/powerpoint/2010/main" val="17887647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bonus</a:t>
            </a:r>
            <a:endParaRPr lang="fr-FR" sz="2800" b="1" dirty="0"/>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a:t>Des </a:t>
            </a:r>
            <a:r>
              <a:rPr lang="fr-FR" b="1" dirty="0"/>
              <a:t>bonus </a:t>
            </a:r>
            <a:r>
              <a:rPr lang="fr-FR" dirty="0"/>
              <a:t>ou </a:t>
            </a:r>
            <a:r>
              <a:rPr lang="fr-FR" b="1" dirty="0"/>
              <a:t>primes </a:t>
            </a:r>
            <a:r>
              <a:rPr lang="fr-FR" dirty="0"/>
              <a:t>peuvent être dus lors de divers évènements :</a:t>
            </a:r>
          </a:p>
          <a:p>
            <a:pPr marL="0" indent="0" algn="just">
              <a:buNone/>
            </a:pPr>
            <a:r>
              <a:rPr lang="fr-FR" dirty="0"/>
              <a:t>❖ La </a:t>
            </a:r>
            <a:r>
              <a:rPr lang="fr-FR" b="1" dirty="0"/>
              <a:t>signature </a:t>
            </a:r>
            <a:r>
              <a:rPr lang="fr-FR" dirty="0"/>
              <a:t>d’un </a:t>
            </a:r>
            <a:r>
              <a:rPr lang="fr-FR" b="1" dirty="0"/>
              <a:t>contrat </a:t>
            </a:r>
            <a:r>
              <a:rPr lang="fr-FR" dirty="0"/>
              <a:t>(« </a:t>
            </a:r>
            <a:r>
              <a:rPr lang="fr-FR" b="1" dirty="0"/>
              <a:t>bonus de signature </a:t>
            </a:r>
            <a:r>
              <a:rPr lang="fr-FR" dirty="0"/>
              <a:t>»).</a:t>
            </a:r>
          </a:p>
          <a:p>
            <a:pPr marL="0" indent="0" algn="just">
              <a:buNone/>
            </a:pPr>
            <a:r>
              <a:rPr lang="fr-FR" dirty="0"/>
              <a:t>❖ L’</a:t>
            </a:r>
            <a:r>
              <a:rPr lang="fr-FR" b="1" dirty="0"/>
              <a:t>entrée en production </a:t>
            </a:r>
            <a:r>
              <a:rPr lang="fr-FR" dirty="0"/>
              <a:t>ou le dépassement d’un </a:t>
            </a:r>
            <a:r>
              <a:rPr lang="fr-FR" b="1" dirty="0"/>
              <a:t>seuil de production </a:t>
            </a:r>
            <a:r>
              <a:rPr lang="fr-FR" dirty="0"/>
              <a:t>(</a:t>
            </a:r>
            <a:r>
              <a:rPr lang="fr-FR" b="1" dirty="0"/>
              <a:t>« bonus de production </a:t>
            </a:r>
            <a:r>
              <a:rPr lang="fr-FR" dirty="0"/>
              <a:t>»).</a:t>
            </a:r>
          </a:p>
          <a:p>
            <a:pPr marL="0" indent="0" algn="just">
              <a:buNone/>
            </a:pPr>
            <a:r>
              <a:rPr lang="fr-FR" dirty="0"/>
              <a:t>➢ Le montant du bonus est </a:t>
            </a:r>
            <a:r>
              <a:rPr lang="fr-FR" b="1" dirty="0"/>
              <a:t>négocié </a:t>
            </a:r>
            <a:r>
              <a:rPr lang="fr-FR" dirty="0"/>
              <a:t>et fixé dans le contrat pétrolier.</a:t>
            </a:r>
          </a:p>
          <a:p>
            <a:pPr marL="0" indent="0" algn="just">
              <a:buNone/>
            </a:pPr>
            <a:r>
              <a:rPr lang="fr-FR" dirty="0"/>
              <a:t>➢ Les bonus ne constituent pas un </a:t>
            </a:r>
            <a:r>
              <a:rPr lang="fr-FR" b="1" dirty="0"/>
              <a:t>coût pétrolier </a:t>
            </a:r>
            <a:r>
              <a:rPr lang="fr-FR" dirty="0"/>
              <a:t>récupérable et ne sont pas déductibles de l’assiette de l’</a:t>
            </a:r>
            <a:r>
              <a:rPr lang="fr-FR" b="1" dirty="0"/>
              <a:t>impôt sur les sociétés</a:t>
            </a:r>
            <a:r>
              <a:rPr lang="fr-FR" dirty="0"/>
              <a:t>. </a:t>
            </a:r>
            <a:r>
              <a:rPr lang="da-DK" i="1" dirty="0"/>
              <a:t>(CP 2019, Art. 7 et 28</a:t>
            </a:r>
            <a:r>
              <a:rPr lang="da-DK" dirty="0"/>
              <a:t>)</a:t>
            </a:r>
            <a:endParaRPr lang="fr-FR" dirty="0"/>
          </a:p>
        </p:txBody>
      </p:sp>
    </p:spTree>
    <p:extLst>
      <p:ext uri="{BB962C8B-B14F-4D97-AF65-F5344CB8AC3E}">
        <p14:creationId xmlns:p14="http://schemas.microsoft.com/office/powerpoint/2010/main" val="35674049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frais d’instruction de dossier</a:t>
            </a:r>
            <a:endParaRPr lang="fr-FR" sz="2800" dirty="0"/>
          </a:p>
        </p:txBody>
      </p:sp>
      <p:sp>
        <p:nvSpPr>
          <p:cNvPr id="3" name="Espace réservé du contenu 2"/>
          <p:cNvSpPr>
            <a:spLocks noGrp="1"/>
          </p:cNvSpPr>
          <p:nvPr>
            <p:ph idx="1"/>
          </p:nvPr>
        </p:nvSpPr>
        <p:spPr/>
        <p:txBody>
          <a:bodyPr>
            <a:normAutofit/>
          </a:bodyPr>
          <a:lstStyle/>
          <a:p>
            <a:pPr marL="0" indent="0" algn="just">
              <a:buNone/>
            </a:pPr>
            <a:r>
              <a:rPr lang="fr-FR" dirty="0"/>
              <a:t>Des </a:t>
            </a:r>
            <a:r>
              <a:rPr lang="fr-FR" b="1" dirty="0"/>
              <a:t>frais d’instruction de dossier </a:t>
            </a:r>
            <a:r>
              <a:rPr lang="fr-FR" dirty="0"/>
              <a:t>sont dus à certaines occasions :</a:t>
            </a:r>
          </a:p>
          <a:p>
            <a:pPr marL="0" indent="0" algn="just">
              <a:buNone/>
            </a:pPr>
            <a:r>
              <a:rPr lang="fr-FR" dirty="0"/>
              <a:t>❖ L’</a:t>
            </a:r>
            <a:r>
              <a:rPr lang="fr-FR" b="1" dirty="0"/>
              <a:t>attribution </a:t>
            </a:r>
            <a:r>
              <a:rPr lang="fr-FR" dirty="0"/>
              <a:t>d’un titre.</a:t>
            </a:r>
          </a:p>
          <a:p>
            <a:pPr marL="0" indent="0" algn="just">
              <a:buNone/>
            </a:pPr>
            <a:r>
              <a:rPr lang="fr-FR" dirty="0"/>
              <a:t>❖ Le </a:t>
            </a:r>
            <a:r>
              <a:rPr lang="fr-FR" b="1" dirty="0"/>
              <a:t>renouvellement </a:t>
            </a:r>
            <a:r>
              <a:rPr lang="fr-FR" dirty="0"/>
              <a:t>d’un titre.</a:t>
            </a:r>
          </a:p>
          <a:p>
            <a:pPr marL="0" indent="0" algn="just">
              <a:buNone/>
            </a:pPr>
            <a:r>
              <a:rPr lang="fr-FR" dirty="0"/>
              <a:t>❖ L’</a:t>
            </a:r>
            <a:r>
              <a:rPr lang="fr-FR" b="1" dirty="0"/>
              <a:t>extension </a:t>
            </a:r>
            <a:r>
              <a:rPr lang="fr-FR" dirty="0"/>
              <a:t>d’un titre.</a:t>
            </a:r>
          </a:p>
          <a:p>
            <a:pPr marL="0" indent="0" algn="just">
              <a:buNone/>
            </a:pPr>
            <a:r>
              <a:rPr lang="fr-FR" dirty="0"/>
              <a:t>➢ Le montant des frais d’instruction est fixé à 50 000 USD.</a:t>
            </a:r>
          </a:p>
          <a:p>
            <a:pPr marL="0" indent="0" algn="just">
              <a:buNone/>
            </a:pPr>
            <a:r>
              <a:rPr lang="fr-FR" dirty="0"/>
              <a:t>➢ Les frais d’instruction ne constituent pas un </a:t>
            </a:r>
            <a:r>
              <a:rPr lang="fr-FR" b="1" dirty="0"/>
              <a:t>coût pétrolier </a:t>
            </a:r>
            <a:r>
              <a:rPr lang="fr-FR" dirty="0"/>
              <a:t>récupérable. </a:t>
            </a:r>
            <a:r>
              <a:rPr lang="fr-FR" i="1" dirty="0"/>
              <a:t>(CP 2019, Art. 46</a:t>
            </a:r>
            <a:r>
              <a:rPr lang="fr-FR" dirty="0"/>
              <a:t>)</a:t>
            </a:r>
          </a:p>
        </p:txBody>
      </p:sp>
    </p:spTree>
    <p:extLst>
      <p:ext uri="{BB962C8B-B14F-4D97-AF65-F5344CB8AC3E}">
        <p14:creationId xmlns:p14="http://schemas.microsoft.com/office/powerpoint/2010/main" val="176846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8E6E8-08B0-8471-5F71-E23F1DAA0681}"/>
              </a:ext>
            </a:extLst>
          </p:cNvPr>
          <p:cNvSpPr>
            <a:spLocks noGrp="1"/>
          </p:cNvSpPr>
          <p:nvPr>
            <p:ph type="title"/>
          </p:nvPr>
        </p:nvSpPr>
        <p:spPr/>
        <p:txBody>
          <a:bodyPr/>
          <a:lstStyle/>
          <a:p>
            <a:pPr algn="ctr"/>
            <a:r>
              <a:rPr lang="fr-FR" b="1" dirty="0"/>
              <a:t>Textes supranationaux</a:t>
            </a:r>
            <a:br>
              <a:rPr lang="fr-FR" dirty="0"/>
            </a:br>
            <a:endParaRPr lang="fr-FR" dirty="0"/>
          </a:p>
        </p:txBody>
      </p:sp>
      <p:sp>
        <p:nvSpPr>
          <p:cNvPr id="3" name="Espace réservé du contenu 2">
            <a:extLst>
              <a:ext uri="{FF2B5EF4-FFF2-40B4-BE49-F238E27FC236}">
                <a16:creationId xmlns:a16="http://schemas.microsoft.com/office/drawing/2014/main" id="{1A6295E7-65C6-5A96-200E-043F17D8BB36}"/>
              </a:ext>
            </a:extLst>
          </p:cNvPr>
          <p:cNvSpPr>
            <a:spLocks noGrp="1"/>
          </p:cNvSpPr>
          <p:nvPr>
            <p:ph idx="1"/>
          </p:nvPr>
        </p:nvSpPr>
        <p:spPr/>
        <p:txBody>
          <a:bodyPr>
            <a:normAutofit fontScale="77500" lnSpcReduction="20000"/>
          </a:bodyPr>
          <a:lstStyle/>
          <a:p>
            <a:pPr algn="just"/>
            <a:r>
              <a:rPr lang="fr-FR" dirty="0"/>
              <a:t>Vision du Régime Minier de l’Afrique adoptée en février 2009 par les chefs d’ Etat et de gouvernement de l’Union africaine (U.A),</a:t>
            </a:r>
          </a:p>
          <a:p>
            <a:pPr algn="just"/>
            <a:r>
              <a:rPr lang="fr-FR" dirty="0"/>
              <a:t>Règlement n°18/2003/CM/UEMOA du 22 décembre 2003 portant adoption du Code minier communautaire, </a:t>
            </a:r>
          </a:p>
          <a:p>
            <a:pPr algn="just"/>
            <a:r>
              <a:rPr lang="fr-FR" dirty="0"/>
              <a:t>Code de transparence de la gestion des finances publiques de l’UEMAO,</a:t>
            </a:r>
          </a:p>
          <a:p>
            <a:pPr algn="just"/>
            <a:r>
              <a:rPr lang="fr-FR" dirty="0"/>
              <a:t>Directive C/DIR 3/05/09 du 27 mai 2009 de la CEDEAO portant sur l’harmonisation des principes directeurs et des politiques dans le secteur minier, </a:t>
            </a:r>
          </a:p>
          <a:p>
            <a:pPr algn="just"/>
            <a:r>
              <a:rPr lang="fr-FR" dirty="0"/>
              <a:t>Les textes sur la corruption…</a:t>
            </a:r>
          </a:p>
          <a:p>
            <a:pPr algn="just"/>
            <a:r>
              <a:rPr lang="fr-FR" b="1" dirty="0"/>
              <a:t>Groupe intergouvernemental d’Action contre le Blanchiment d’Argent en Afrique de l’Ouest (GIABA)</a:t>
            </a:r>
            <a:endParaRPr lang="fr-FR" dirty="0"/>
          </a:p>
          <a:p>
            <a:pPr algn="just"/>
            <a:endParaRPr lang="fr-FR" dirty="0"/>
          </a:p>
          <a:p>
            <a:pPr algn="just"/>
            <a:endParaRPr lang="fr-FR" dirty="0"/>
          </a:p>
          <a:p>
            <a:endParaRPr lang="fr-FR" dirty="0"/>
          </a:p>
        </p:txBody>
      </p:sp>
    </p:spTree>
    <p:extLst>
      <p:ext uri="{BB962C8B-B14F-4D97-AF65-F5344CB8AC3E}">
        <p14:creationId xmlns:p14="http://schemas.microsoft.com/office/powerpoint/2010/main" val="312825977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a:t>
            </a:r>
            <a:r>
              <a:rPr lang="fr-FR" b="1" dirty="0"/>
              <a:t>Le loyer superficiaire</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lgn="just">
              <a:buNone/>
            </a:pPr>
            <a:r>
              <a:rPr lang="fr-FR" dirty="0"/>
              <a:t>Le </a:t>
            </a:r>
            <a:r>
              <a:rPr lang="fr-FR" b="1" dirty="0"/>
              <a:t>loyer superficiaire </a:t>
            </a:r>
            <a:r>
              <a:rPr lang="fr-FR" dirty="0"/>
              <a:t>taxe la superficie de l’</a:t>
            </a:r>
            <a:r>
              <a:rPr lang="fr-FR" b="1" dirty="0"/>
              <a:t>autorisation d’exploration </a:t>
            </a:r>
            <a:r>
              <a:rPr lang="fr-FR" dirty="0"/>
              <a:t>:</a:t>
            </a:r>
          </a:p>
          <a:p>
            <a:pPr marL="0" indent="0" algn="just">
              <a:buNone/>
            </a:pPr>
            <a:r>
              <a:rPr lang="en-US" dirty="0"/>
              <a:t>❖ Attribution : 30 USD/km²/an.</a:t>
            </a:r>
          </a:p>
          <a:p>
            <a:pPr marL="0" indent="0" algn="just">
              <a:buNone/>
            </a:pPr>
            <a:r>
              <a:rPr lang="fr-FR" dirty="0"/>
              <a:t>❖ Premier renouvellement : 50 USD/km²/an.</a:t>
            </a:r>
          </a:p>
          <a:p>
            <a:pPr marL="0" indent="0" algn="just">
              <a:buNone/>
            </a:pPr>
            <a:r>
              <a:rPr lang="fr-FR" dirty="0"/>
              <a:t>❖ Second renouvellement : 75 USD/km²/an. </a:t>
            </a:r>
            <a:r>
              <a:rPr lang="fr-FR" i="1" dirty="0"/>
              <a:t>(CP 2019, Art. 47</a:t>
            </a:r>
            <a:r>
              <a:rPr lang="fr-FR" dirty="0"/>
              <a:t>)</a:t>
            </a:r>
          </a:p>
        </p:txBody>
      </p:sp>
    </p:spTree>
    <p:extLst>
      <p:ext uri="{BB962C8B-B14F-4D97-AF65-F5344CB8AC3E}">
        <p14:creationId xmlns:p14="http://schemas.microsoft.com/office/powerpoint/2010/main" val="190484570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redevance pétrolière et gazière</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La </a:t>
            </a:r>
            <a:r>
              <a:rPr lang="fr-FR" b="1" dirty="0"/>
              <a:t>redevance ad valorem </a:t>
            </a:r>
            <a:r>
              <a:rPr lang="fr-FR" dirty="0"/>
              <a:t>taxe la valeur des hydrocarbures :</a:t>
            </a:r>
          </a:p>
          <a:p>
            <a:pPr marL="0" indent="0" algn="just">
              <a:buNone/>
            </a:pPr>
            <a:r>
              <a:rPr lang="fr-FR" dirty="0"/>
              <a:t>❖ </a:t>
            </a:r>
            <a:r>
              <a:rPr lang="fr-FR" b="1" dirty="0"/>
              <a:t>Hydrocarbures liquides </a:t>
            </a:r>
            <a:r>
              <a:rPr lang="fr-FR" dirty="0"/>
              <a:t>:</a:t>
            </a:r>
          </a:p>
          <a:p>
            <a:pPr marL="0" indent="0" algn="just">
              <a:buNone/>
            </a:pPr>
            <a:r>
              <a:rPr lang="fr-FR" dirty="0"/>
              <a:t>✓ Onshore : 10%.</a:t>
            </a:r>
          </a:p>
          <a:p>
            <a:pPr marL="0" indent="0" algn="just">
              <a:buNone/>
            </a:pPr>
            <a:r>
              <a:rPr lang="fr-FR" dirty="0"/>
              <a:t>✓ Offshore peu profond : 9%.</a:t>
            </a:r>
          </a:p>
          <a:p>
            <a:pPr marL="0" indent="0" algn="just">
              <a:buNone/>
            </a:pPr>
            <a:r>
              <a:rPr lang="fr-FR" dirty="0"/>
              <a:t>✓ Offshore profond : 8%.</a:t>
            </a:r>
          </a:p>
          <a:p>
            <a:pPr marL="0" indent="0" algn="just">
              <a:buNone/>
            </a:pPr>
            <a:r>
              <a:rPr lang="fr-FR" dirty="0"/>
              <a:t>✓ Offshore ultra profond : 7%.</a:t>
            </a:r>
          </a:p>
          <a:p>
            <a:pPr marL="0" indent="0" algn="just">
              <a:buNone/>
            </a:pPr>
            <a:r>
              <a:rPr lang="fr-FR" dirty="0"/>
              <a:t>❖ </a:t>
            </a:r>
            <a:r>
              <a:rPr lang="fr-FR" b="1" dirty="0"/>
              <a:t>Hydrocarbures gazeux </a:t>
            </a:r>
            <a:r>
              <a:rPr lang="fr-FR" dirty="0"/>
              <a:t>: 6%.</a:t>
            </a:r>
          </a:p>
          <a:p>
            <a:pPr marL="0" indent="0" algn="just">
              <a:buNone/>
            </a:pPr>
            <a:r>
              <a:rPr lang="fr-FR" dirty="0"/>
              <a:t>➢ L’assiette est la « </a:t>
            </a:r>
            <a:r>
              <a:rPr lang="fr-FR" b="1" dirty="0"/>
              <a:t>valeur des hydrocarbures produits</a:t>
            </a:r>
            <a:r>
              <a:rPr lang="fr-FR" dirty="0"/>
              <a:t>», non utilisés dans les opérations pétrolières. </a:t>
            </a:r>
            <a:r>
              <a:rPr lang="fr-FR" i="1" dirty="0"/>
              <a:t>(CP 2019, Art. 42</a:t>
            </a:r>
            <a:r>
              <a:rPr lang="fr-FR" dirty="0"/>
              <a:t>)</a:t>
            </a:r>
          </a:p>
        </p:txBody>
      </p:sp>
    </p:spTree>
    <p:extLst>
      <p:ext uri="{BB962C8B-B14F-4D97-AF65-F5344CB8AC3E}">
        <p14:creationId xmlns:p14="http://schemas.microsoft.com/office/powerpoint/2010/main" val="25794840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partage de production</a:t>
            </a:r>
            <a:endParaRPr lang="fr-FR" dirty="0"/>
          </a:p>
        </p:txBody>
      </p:sp>
      <p:sp>
        <p:nvSpPr>
          <p:cNvPr id="3" name="Espace réservé du contenu 2"/>
          <p:cNvSpPr>
            <a:spLocks noGrp="1"/>
          </p:cNvSpPr>
          <p:nvPr>
            <p:ph idx="1"/>
          </p:nvPr>
        </p:nvSpPr>
        <p:spPr/>
        <p:txBody>
          <a:bodyPr>
            <a:normAutofit/>
          </a:bodyPr>
          <a:lstStyle/>
          <a:p>
            <a:endParaRPr lang="fr-FR" dirty="0"/>
          </a:p>
        </p:txBody>
      </p:sp>
    </p:spTree>
    <p:extLst>
      <p:ext uri="{BB962C8B-B14F-4D97-AF65-F5344CB8AC3E}">
        <p14:creationId xmlns:p14="http://schemas.microsoft.com/office/powerpoint/2010/main" val="21200085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L’impôt sur les sociétés</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a:t>L’</a:t>
            </a:r>
            <a:r>
              <a:rPr lang="fr-FR" b="1" dirty="0"/>
              <a:t>impôt sur les sociétés </a:t>
            </a:r>
            <a:r>
              <a:rPr lang="fr-FR" dirty="0"/>
              <a:t>(IS) taxe les </a:t>
            </a:r>
            <a:r>
              <a:rPr lang="fr-FR" b="1" dirty="0"/>
              <a:t>bénéfices des entreprises</a:t>
            </a:r>
            <a:r>
              <a:rPr lang="fr-FR" dirty="0"/>
              <a:t>.</a:t>
            </a:r>
          </a:p>
          <a:p>
            <a:pPr marL="0" indent="0" algn="just">
              <a:buNone/>
            </a:pPr>
            <a:r>
              <a:rPr lang="fr-FR" dirty="0"/>
              <a:t>➢ Le </a:t>
            </a:r>
            <a:r>
              <a:rPr lang="fr-FR" b="1" dirty="0"/>
              <a:t>report des pertes </a:t>
            </a:r>
            <a:r>
              <a:rPr lang="fr-FR" dirty="0"/>
              <a:t>: 3 ans max. </a:t>
            </a:r>
            <a:r>
              <a:rPr lang="fr-FR" i="1" dirty="0"/>
              <a:t>(CGI, Art. 16)</a:t>
            </a:r>
          </a:p>
          <a:p>
            <a:pPr marL="0" indent="0" algn="just">
              <a:buNone/>
            </a:pPr>
            <a:r>
              <a:rPr lang="fr-FR" dirty="0"/>
              <a:t>➢ Le </a:t>
            </a:r>
            <a:r>
              <a:rPr lang="fr-FR" b="1" dirty="0"/>
              <a:t>taux </a:t>
            </a:r>
            <a:r>
              <a:rPr lang="fr-FR" dirty="0"/>
              <a:t>normal : 30% d’après le CGI sénégalais. </a:t>
            </a:r>
            <a:r>
              <a:rPr lang="fr-FR" i="1" dirty="0"/>
              <a:t>(CGI, Art. 36</a:t>
            </a:r>
            <a:r>
              <a:rPr lang="fr-FR" dirty="0"/>
              <a:t>)</a:t>
            </a:r>
          </a:p>
          <a:p>
            <a:pPr marL="0" indent="0" algn="just">
              <a:buNone/>
            </a:pPr>
            <a:r>
              <a:rPr lang="fr-FR" dirty="0"/>
              <a:t>➢ </a:t>
            </a:r>
            <a:r>
              <a:rPr lang="fr-FR" b="1" dirty="0"/>
              <a:t>Ring-</a:t>
            </a:r>
            <a:r>
              <a:rPr lang="fr-FR" b="1" dirty="0" err="1"/>
              <a:t>fencing</a:t>
            </a:r>
            <a:r>
              <a:rPr lang="fr-FR" b="1" dirty="0"/>
              <a:t> </a:t>
            </a:r>
            <a:r>
              <a:rPr lang="fr-FR" dirty="0"/>
              <a:t>(</a:t>
            </a:r>
            <a:r>
              <a:rPr lang="fr-FR" b="1" dirty="0"/>
              <a:t>déconsolidation</a:t>
            </a:r>
            <a:r>
              <a:rPr lang="fr-FR" dirty="0"/>
              <a:t>) :</a:t>
            </a:r>
          </a:p>
          <a:p>
            <a:pPr marL="0" indent="0" algn="just">
              <a:buNone/>
            </a:pPr>
            <a:r>
              <a:rPr lang="fr-FR" dirty="0"/>
              <a:t>Les titulaires de titres miniers d’hydrocarbures sont tenus de « calculer leur résultat fiscal de manière séparée pour chaque zone de prospection, d’exploration ou d’exploitation ». </a:t>
            </a:r>
            <a:r>
              <a:rPr lang="da-DK" i="1" dirty="0"/>
              <a:t>(CP 2019, Art. 43 ; CGI, Art. 8, Par. 1-1)</a:t>
            </a:r>
            <a:endParaRPr lang="fr-FR" dirty="0"/>
          </a:p>
        </p:txBody>
      </p:sp>
    </p:spTree>
    <p:extLst>
      <p:ext uri="{BB962C8B-B14F-4D97-AF65-F5344CB8AC3E}">
        <p14:creationId xmlns:p14="http://schemas.microsoft.com/office/powerpoint/2010/main" val="261742324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b="1" dirty="0"/>
            </a:br>
            <a:r>
              <a:rPr lang="fr-FR" b="1" dirty="0"/>
              <a:t>L’impôt minimum forfaitaire (IMF)</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a:t>L’</a:t>
            </a:r>
            <a:r>
              <a:rPr lang="fr-FR" b="1" dirty="0"/>
              <a:t>impôt minimum forfaitaire </a:t>
            </a:r>
            <a:r>
              <a:rPr lang="fr-FR" dirty="0"/>
              <a:t>(IMF) est un minimum de perception en matière d’impôt sur les sociétés.</a:t>
            </a:r>
          </a:p>
          <a:p>
            <a:pPr marL="0" indent="0" algn="just">
              <a:buNone/>
            </a:pPr>
            <a:r>
              <a:rPr lang="fr-FR" dirty="0"/>
              <a:t>❖ </a:t>
            </a:r>
            <a:r>
              <a:rPr lang="fr-FR" b="1" dirty="0"/>
              <a:t>Objectif </a:t>
            </a:r>
            <a:r>
              <a:rPr lang="fr-FR" dirty="0"/>
              <a:t>: prélever un minimum de recettes sur les entreprises dont le bénéfice est faible voire déficitaire.</a:t>
            </a:r>
          </a:p>
          <a:p>
            <a:pPr marL="0" indent="0" algn="just">
              <a:buNone/>
            </a:pPr>
            <a:r>
              <a:rPr lang="fr-FR" dirty="0"/>
              <a:t>❖ </a:t>
            </a:r>
            <a:r>
              <a:rPr lang="fr-FR" b="1" dirty="0"/>
              <a:t>Assiette fiscale </a:t>
            </a:r>
            <a:r>
              <a:rPr lang="fr-FR" dirty="0"/>
              <a:t>: « chiffre d’affaires HT » de l’année précédente.</a:t>
            </a:r>
          </a:p>
          <a:p>
            <a:pPr marL="0" indent="0" algn="just">
              <a:buNone/>
            </a:pPr>
            <a:r>
              <a:rPr lang="fr-FR" dirty="0"/>
              <a:t>❖ </a:t>
            </a:r>
            <a:r>
              <a:rPr lang="fr-FR" b="1" dirty="0"/>
              <a:t>Taux normal </a:t>
            </a:r>
            <a:r>
              <a:rPr lang="fr-FR" dirty="0"/>
              <a:t>: 0,5%.</a:t>
            </a:r>
          </a:p>
          <a:p>
            <a:pPr marL="0" indent="0" algn="just">
              <a:buNone/>
            </a:pPr>
            <a:r>
              <a:rPr lang="fr-FR" dirty="0"/>
              <a:t>❖ </a:t>
            </a:r>
            <a:r>
              <a:rPr lang="fr-FR" b="1" dirty="0"/>
              <a:t>Montant maximum </a:t>
            </a:r>
            <a:r>
              <a:rPr lang="fr-FR" dirty="0"/>
              <a:t>: 5 millions FCFA. </a:t>
            </a:r>
            <a:r>
              <a:rPr lang="fr-FR" i="1" dirty="0"/>
              <a:t>(CGI, Art. 40</a:t>
            </a:r>
            <a:r>
              <a:rPr lang="fr-FR" dirty="0"/>
              <a:t>)</a:t>
            </a:r>
          </a:p>
          <a:p>
            <a:pPr marL="0" indent="0" algn="just">
              <a:buNone/>
            </a:pPr>
            <a:r>
              <a:rPr lang="fr-FR" dirty="0"/>
              <a:t>❖ </a:t>
            </a:r>
            <a:r>
              <a:rPr lang="fr-FR" b="1" dirty="0"/>
              <a:t>Exonération pétrolière </a:t>
            </a:r>
            <a:r>
              <a:rPr lang="fr-FR" dirty="0"/>
              <a:t>:</a:t>
            </a:r>
          </a:p>
          <a:p>
            <a:pPr marL="0" indent="0" algn="just">
              <a:buNone/>
            </a:pPr>
            <a:r>
              <a:rPr lang="fr-FR" dirty="0"/>
              <a:t>✓ Autorisation d’exploration : totale.</a:t>
            </a:r>
          </a:p>
          <a:p>
            <a:pPr marL="0" indent="0" algn="just">
              <a:buNone/>
            </a:pPr>
            <a:r>
              <a:rPr lang="fr-FR" dirty="0"/>
              <a:t>✓ Autorisation d’exploitation : 3 premières années de production. </a:t>
            </a:r>
            <a:r>
              <a:rPr lang="fr-FR" i="1" dirty="0"/>
              <a:t>(CGI, Art. 39</a:t>
            </a:r>
            <a:r>
              <a:rPr lang="fr-FR" dirty="0"/>
              <a:t>)</a:t>
            </a:r>
          </a:p>
        </p:txBody>
      </p:sp>
    </p:spTree>
    <p:extLst>
      <p:ext uri="{BB962C8B-B14F-4D97-AF65-F5344CB8AC3E}">
        <p14:creationId xmlns:p14="http://schemas.microsoft.com/office/powerpoint/2010/main" val="160697956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participation de l’État</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dirty="0"/>
              <a:t>Une </a:t>
            </a:r>
            <a:r>
              <a:rPr lang="fr-FR" b="1" dirty="0"/>
              <a:t>participation de l'État </a:t>
            </a:r>
            <a:r>
              <a:rPr lang="fr-FR" dirty="0"/>
              <a:t>peut être exigée afin d’entrer dans le capital des sociétés extractives.</a:t>
            </a:r>
          </a:p>
          <a:p>
            <a:pPr marL="0" indent="0" algn="just">
              <a:buNone/>
            </a:pPr>
            <a:r>
              <a:rPr lang="fr-FR" dirty="0"/>
              <a:t>❖ Participation </a:t>
            </a:r>
            <a:r>
              <a:rPr lang="fr-FR" b="1" dirty="0"/>
              <a:t>minimale portée </a:t>
            </a:r>
            <a:r>
              <a:rPr lang="fr-FR" dirty="0"/>
              <a:t>: 10%.</a:t>
            </a:r>
          </a:p>
          <a:p>
            <a:pPr marL="0" indent="0" algn="just">
              <a:buNone/>
            </a:pPr>
            <a:r>
              <a:rPr lang="fr-FR" dirty="0"/>
              <a:t>❖ Participation </a:t>
            </a:r>
            <a:r>
              <a:rPr lang="fr-FR" b="1" dirty="0"/>
              <a:t>supplémentaire non-portée </a:t>
            </a:r>
            <a:r>
              <a:rPr lang="fr-FR" dirty="0"/>
              <a:t>: +20%. </a:t>
            </a:r>
            <a:r>
              <a:rPr lang="fr-FR" i="1" dirty="0"/>
              <a:t>(CP 2019, Art. 9</a:t>
            </a:r>
            <a:r>
              <a:rPr lang="fr-FR" dirty="0"/>
              <a:t>)</a:t>
            </a:r>
          </a:p>
          <a:p>
            <a:pPr marL="0" indent="0" algn="just">
              <a:buNone/>
            </a:pPr>
            <a:r>
              <a:rPr lang="fr-FR" dirty="0"/>
              <a:t>➢ Cette participation présente plusieurs avantages :</a:t>
            </a:r>
          </a:p>
          <a:p>
            <a:pPr marL="0" indent="0" algn="just">
              <a:buNone/>
            </a:pPr>
            <a:r>
              <a:rPr lang="fr-FR" dirty="0"/>
              <a:t>❖ Un accès privilégié à l’information.</a:t>
            </a:r>
          </a:p>
          <a:p>
            <a:pPr marL="0" indent="0" algn="just">
              <a:buNone/>
            </a:pPr>
            <a:r>
              <a:rPr lang="fr-FR" dirty="0"/>
              <a:t>❖ Une perception possible de dividendes.</a:t>
            </a:r>
          </a:p>
        </p:txBody>
      </p:sp>
    </p:spTree>
    <p:extLst>
      <p:ext uri="{BB962C8B-B14F-4D97-AF65-F5344CB8AC3E}">
        <p14:creationId xmlns:p14="http://schemas.microsoft.com/office/powerpoint/2010/main" val="27787491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droits à l’exportation</a:t>
            </a:r>
            <a:endParaRPr lang="fr-FR" sz="2800" b="1"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Un </a:t>
            </a:r>
            <a:r>
              <a:rPr lang="fr-FR" b="1" dirty="0"/>
              <a:t>droit de douane de sortie </a:t>
            </a:r>
            <a:r>
              <a:rPr lang="fr-FR" dirty="0"/>
              <a:t>est prélevé à l’exportation.</a:t>
            </a:r>
          </a:p>
          <a:p>
            <a:pPr marL="0" indent="0" algn="just">
              <a:buNone/>
            </a:pPr>
            <a:r>
              <a:rPr lang="fr-FR" dirty="0"/>
              <a:t>❖ </a:t>
            </a:r>
            <a:r>
              <a:rPr lang="fr-FR" b="1" dirty="0"/>
              <a:t>Utilisation des hydrocarbures </a:t>
            </a:r>
            <a:r>
              <a:rPr lang="fr-FR" dirty="0"/>
              <a:t>:</a:t>
            </a:r>
          </a:p>
          <a:p>
            <a:pPr marL="0" indent="0" algn="just">
              <a:buNone/>
            </a:pPr>
            <a:r>
              <a:rPr lang="fr-FR" dirty="0"/>
              <a:t>✓ « Priorité » à la « consommation intérieure du pays ».</a:t>
            </a:r>
          </a:p>
          <a:p>
            <a:pPr marL="0" indent="0" algn="just">
              <a:buNone/>
            </a:pPr>
            <a:r>
              <a:rPr lang="fr-FR" dirty="0"/>
              <a:t>✓ Exportation « après satisfaction des besoins intérieurs du pays ».</a:t>
            </a:r>
          </a:p>
          <a:p>
            <a:pPr marL="0" indent="0" algn="just">
              <a:buNone/>
            </a:pPr>
            <a:r>
              <a:rPr lang="fr-FR" dirty="0"/>
              <a:t>❖ </a:t>
            </a:r>
            <a:r>
              <a:rPr lang="fr-FR" b="1" dirty="0"/>
              <a:t>Assiette fiscale </a:t>
            </a:r>
            <a:r>
              <a:rPr lang="fr-FR" dirty="0"/>
              <a:t>: « valeur de ladite part de production ».</a:t>
            </a:r>
          </a:p>
          <a:p>
            <a:pPr marL="0" indent="0" algn="just">
              <a:buNone/>
            </a:pPr>
            <a:r>
              <a:rPr lang="fr-FR" dirty="0"/>
              <a:t>❖ </a:t>
            </a:r>
            <a:r>
              <a:rPr lang="fr-FR" b="1" dirty="0"/>
              <a:t>Taux </a:t>
            </a:r>
            <a:r>
              <a:rPr lang="fr-FR" dirty="0"/>
              <a:t>: 1%.</a:t>
            </a:r>
          </a:p>
          <a:p>
            <a:pPr marL="0" indent="0" algn="just">
              <a:buNone/>
            </a:pPr>
            <a:r>
              <a:rPr lang="fr-FR" dirty="0"/>
              <a:t>❖ </a:t>
            </a:r>
            <a:r>
              <a:rPr lang="fr-FR" b="1" dirty="0"/>
              <a:t>Impôt sur les sociétés </a:t>
            </a:r>
            <a:r>
              <a:rPr lang="fr-FR" dirty="0"/>
              <a:t>: déductible pour le calcul de l’assiette. </a:t>
            </a:r>
            <a:r>
              <a:rPr lang="fr-FR" i="1" dirty="0"/>
              <a:t>(CP 2019, Art. 59</a:t>
            </a:r>
            <a:r>
              <a:rPr lang="fr-FR" dirty="0"/>
              <a:t>)</a:t>
            </a:r>
          </a:p>
        </p:txBody>
      </p:sp>
    </p:spTree>
    <p:extLst>
      <p:ext uri="{BB962C8B-B14F-4D97-AF65-F5344CB8AC3E}">
        <p14:creationId xmlns:p14="http://schemas.microsoft.com/office/powerpoint/2010/main" val="6806151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clause de stabilité</a:t>
            </a:r>
            <a:endParaRPr lang="fr-FR" sz="2800" dirty="0"/>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a:t>La </a:t>
            </a:r>
            <a:r>
              <a:rPr lang="fr-FR" b="1" dirty="0"/>
              <a:t>clause de stabilité </a:t>
            </a:r>
            <a:r>
              <a:rPr lang="fr-FR" dirty="0"/>
              <a:t>garantie la stabilité des conditions fiscales applicables à l’entreprise pétrolière.</a:t>
            </a:r>
          </a:p>
          <a:p>
            <a:pPr marL="0" indent="0" algn="just">
              <a:buNone/>
            </a:pPr>
            <a:r>
              <a:rPr lang="fr-FR" dirty="0"/>
              <a:t>❖ « Le contrat pétrolier peut inclure une clause de stabilisation du contexte législatif et réglementaire à la date d’entrée en vigueur, permettant aux contractants et à l’État, au cas où des dispositions législatives ou réglementaires postérieures à la date d’entrée en vigueur du contrat pétrolier viendraient bouleverser son équilibre économique, à requérir soit la non‐application des dispositions financièrement aggravantes, soit un ajustement des dispositions contractuelles de nature à rétablir l’équilibre économique initial. » </a:t>
            </a:r>
            <a:r>
              <a:rPr lang="fr-FR" i="1" dirty="0"/>
              <a:t>(CP 2019, Art. 72</a:t>
            </a:r>
            <a:r>
              <a:rPr lang="fr-FR" dirty="0"/>
              <a:t>)</a:t>
            </a:r>
          </a:p>
        </p:txBody>
      </p:sp>
    </p:spTree>
    <p:extLst>
      <p:ext uri="{BB962C8B-B14F-4D97-AF65-F5344CB8AC3E}">
        <p14:creationId xmlns:p14="http://schemas.microsoft.com/office/powerpoint/2010/main" val="10135648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0000"/>
                </a:solidFill>
              </a:rPr>
              <a:t>FIN</a:t>
            </a:r>
          </a:p>
        </p:txBody>
      </p:sp>
      <p:sp>
        <p:nvSpPr>
          <p:cNvPr id="3" name="Espace réservé du contenu 2"/>
          <p:cNvSpPr>
            <a:spLocks noGrp="1"/>
          </p:cNvSpPr>
          <p:nvPr>
            <p:ph idx="1"/>
          </p:nvPr>
        </p:nvSpPr>
        <p:spPr/>
        <p:txBody>
          <a:bodyPr>
            <a:normAutofit/>
          </a:bodyPr>
          <a:lstStyle/>
          <a:p>
            <a:endParaRPr lang="fr-FR" dirty="0"/>
          </a:p>
        </p:txBody>
      </p:sp>
    </p:spTree>
    <p:extLst>
      <p:ext uri="{BB962C8B-B14F-4D97-AF65-F5344CB8AC3E}">
        <p14:creationId xmlns:p14="http://schemas.microsoft.com/office/powerpoint/2010/main" val="1099526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Une politique publique est efficace et produit des résultats partagés lorsqu’elle remplit:</a:t>
            </a:r>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a:t>-les objectifs d’ordre institutionnel, culturel et de dépolitisation de l’administration publique;</a:t>
            </a:r>
          </a:p>
          <a:p>
            <a:pPr marL="0" indent="0" algn="just">
              <a:buNone/>
            </a:pPr>
            <a:r>
              <a:rPr lang="fr-FR" dirty="0"/>
              <a:t>-les objectifs économiques et d’éradication ou de réduction de la pauvreté sous toutes ses formes;</a:t>
            </a:r>
          </a:p>
          <a:p>
            <a:pPr marL="0" indent="0" algn="just">
              <a:buNone/>
            </a:pPr>
            <a:r>
              <a:rPr lang="fr-FR" dirty="0"/>
              <a:t>-les objectifs sociaux, d’équité et d’inclusion;</a:t>
            </a:r>
          </a:p>
          <a:p>
            <a:pPr marL="0" indent="0" algn="just">
              <a:buNone/>
            </a:pPr>
            <a:r>
              <a:rPr lang="fr-FR" dirty="0"/>
              <a:t>-les objectifs de paix et de sécurité pour tous;</a:t>
            </a:r>
          </a:p>
          <a:p>
            <a:pPr marL="0" indent="0" algn="just">
              <a:buNone/>
            </a:pPr>
            <a:r>
              <a:rPr lang="fr-FR" dirty="0"/>
              <a:t>-les objectifs de recherche développement et de l’innovation;</a:t>
            </a:r>
          </a:p>
          <a:p>
            <a:pPr marL="0" indent="0" algn="just">
              <a:buNone/>
            </a:pPr>
            <a:r>
              <a:rPr lang="fr-FR" dirty="0"/>
              <a:t>-les objectifs environnementaux et de lutte contre les changements climatiques;</a:t>
            </a:r>
          </a:p>
          <a:p>
            <a:pPr marL="0" indent="0" algn="just">
              <a:buNone/>
            </a:pPr>
            <a:r>
              <a:rPr lang="fr-FR" dirty="0"/>
              <a:t>-les objectifs de lutte contre la corruption et l’enrichissement illicite…</a:t>
            </a:r>
          </a:p>
        </p:txBody>
      </p:sp>
    </p:spTree>
    <p:extLst>
      <p:ext uri="{BB962C8B-B14F-4D97-AF65-F5344CB8AC3E}">
        <p14:creationId xmlns:p14="http://schemas.microsoft.com/office/powerpoint/2010/main" val="248696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7A3F7-FF66-8A1F-9587-058C68B38E02}"/>
              </a:ext>
            </a:extLst>
          </p:cNvPr>
          <p:cNvSpPr>
            <a:spLocks noGrp="1"/>
          </p:cNvSpPr>
          <p:nvPr>
            <p:ph type="title"/>
          </p:nvPr>
        </p:nvSpPr>
        <p:spPr/>
        <p:txBody>
          <a:bodyPr/>
          <a:lstStyle/>
          <a:p>
            <a:pPr algn="ctr"/>
            <a:r>
              <a:rPr lang="fr-FR" b="1" dirty="0"/>
              <a:t>Instruments internationaux</a:t>
            </a:r>
          </a:p>
        </p:txBody>
      </p:sp>
      <p:sp>
        <p:nvSpPr>
          <p:cNvPr id="3" name="Espace réservé du contenu 2">
            <a:extLst>
              <a:ext uri="{FF2B5EF4-FFF2-40B4-BE49-F238E27FC236}">
                <a16:creationId xmlns:a16="http://schemas.microsoft.com/office/drawing/2014/main" id="{C1AF48A2-7A97-DCF7-2CAB-C1A9AB91B75B}"/>
              </a:ext>
            </a:extLst>
          </p:cNvPr>
          <p:cNvSpPr>
            <a:spLocks noGrp="1"/>
          </p:cNvSpPr>
          <p:nvPr>
            <p:ph idx="1"/>
          </p:nvPr>
        </p:nvSpPr>
        <p:spPr/>
        <p:txBody>
          <a:bodyPr>
            <a:normAutofit fontScale="70000" lnSpcReduction="20000"/>
          </a:bodyPr>
          <a:lstStyle/>
          <a:p>
            <a:pPr algn="just"/>
            <a:r>
              <a:rPr lang="fr-FR" b="1" dirty="0"/>
              <a:t>Normes ITIE</a:t>
            </a:r>
          </a:p>
          <a:p>
            <a:pPr algn="just"/>
            <a:r>
              <a:rPr lang="fr-FR" b="1" dirty="0"/>
              <a:t>Les textes de l’ONU/PNUD</a:t>
            </a:r>
          </a:p>
          <a:p>
            <a:pPr algn="just"/>
            <a:r>
              <a:rPr lang="fr-FR" b="1" dirty="0"/>
              <a:t>Code et Manuel de transparence des finances publiques, fiscale,  et autres textes du FMI et de la Banque mondiale</a:t>
            </a:r>
          </a:p>
          <a:p>
            <a:pPr algn="just"/>
            <a:r>
              <a:rPr lang="fr-FR" dirty="0"/>
              <a:t>Code de bonnes pratiques pour la transparence des politiques monétaire et financière.</a:t>
            </a:r>
          </a:p>
          <a:p>
            <a:pPr algn="just"/>
            <a:r>
              <a:rPr lang="fr-FR" b="1" i="1" dirty="0"/>
              <a:t>Open Budget Index/ </a:t>
            </a:r>
            <a:r>
              <a:rPr lang="fr-FR" i="1" dirty="0"/>
              <a:t>International Budget Partnership (IBP)</a:t>
            </a:r>
          </a:p>
          <a:p>
            <a:pPr algn="just"/>
            <a:r>
              <a:rPr lang="fr-FR" i="1" dirty="0"/>
              <a:t>Open </a:t>
            </a:r>
            <a:r>
              <a:rPr lang="fr-FR" i="1" dirty="0" err="1"/>
              <a:t>Government</a:t>
            </a:r>
            <a:r>
              <a:rPr lang="fr-FR" i="1" dirty="0"/>
              <a:t> Partnership </a:t>
            </a:r>
            <a:r>
              <a:rPr lang="fr-FR" dirty="0"/>
              <a:t>(OGP)</a:t>
            </a:r>
            <a:r>
              <a:rPr lang="fr-FR" i="1" dirty="0"/>
              <a:t> </a:t>
            </a:r>
            <a:endParaRPr lang="fr-FR" dirty="0"/>
          </a:p>
          <a:p>
            <a:pPr algn="just"/>
            <a:r>
              <a:rPr lang="fr-FR" b="1" dirty="0"/>
              <a:t>Les initiatives de l’OCDE</a:t>
            </a:r>
          </a:p>
          <a:p>
            <a:pPr algn="just"/>
            <a:r>
              <a:rPr lang="fr-FR" dirty="0"/>
              <a:t>Le Groupe d'action financière (GAFI) est l'organisme mondial de surveillance du blanchiment de capitaux et du financement du terrorisme. Il définit des normes internationales visant à prévenir ces activités illégales et les dommages qu'elles causent à la société. </a:t>
            </a:r>
          </a:p>
          <a:p>
            <a:pPr algn="just"/>
            <a:endParaRPr lang="fr-FR" dirty="0"/>
          </a:p>
          <a:p>
            <a:endParaRPr lang="fr-FR" dirty="0"/>
          </a:p>
        </p:txBody>
      </p:sp>
    </p:spTree>
    <p:extLst>
      <p:ext uri="{BB962C8B-B14F-4D97-AF65-F5344CB8AC3E}">
        <p14:creationId xmlns:p14="http://schemas.microsoft.com/office/powerpoint/2010/main" val="62780740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Je vous remercie</a:t>
            </a:r>
            <a:r>
              <a:rPr lang="fr-FR" dirty="0"/>
              <a:t>. </a:t>
            </a:r>
          </a:p>
        </p:txBody>
      </p:sp>
      <p:sp>
        <p:nvSpPr>
          <p:cNvPr id="3" name="Espace réservé du contenu 2"/>
          <p:cNvSpPr>
            <a:spLocks noGrp="1"/>
          </p:cNvSpPr>
          <p:nvPr>
            <p:ph idx="1"/>
          </p:nvPr>
        </p:nvSpPr>
        <p:spPr/>
        <p:txBody>
          <a:bodyPr/>
          <a:lstStyle/>
          <a:p>
            <a:pPr marL="0" indent="0" algn="just">
              <a:buNone/>
            </a:pPr>
            <a:r>
              <a:rPr lang="fr-FR" dirty="0">
                <a:solidFill>
                  <a:schemeClr val="accent1"/>
                </a:solidFill>
              </a:rPr>
              <a:t>                                       Votre serviteur</a:t>
            </a:r>
            <a:endParaRPr lang="fr-FR" dirty="0">
              <a:solidFill>
                <a:srgbClr val="FF0000"/>
              </a:solidFill>
            </a:endParaRPr>
          </a:p>
          <a:p>
            <a:pPr marL="0" indent="0" algn="just">
              <a:buNone/>
            </a:pPr>
            <a:r>
              <a:rPr lang="fr-FR" dirty="0">
                <a:solidFill>
                  <a:srgbClr val="FF0000"/>
                </a:solidFill>
              </a:rPr>
              <a:t>Pas de formation sans recherche et pas de recherche sans diffusion ou dissémination des résultats de la recherche à travers la formation.</a:t>
            </a:r>
          </a:p>
          <a:p>
            <a:pPr marL="0" indent="0" algn="just">
              <a:buNone/>
            </a:pPr>
            <a:r>
              <a:rPr lang="fr-FR" dirty="0"/>
              <a:t>« </a:t>
            </a:r>
            <a:r>
              <a:rPr lang="fr-FR" i="1" dirty="0"/>
              <a:t>Le véritable leader utilise chaque défi, même le plus douloureux, comme une occasion d’apprendre et de grandir</a:t>
            </a:r>
            <a:r>
              <a:rPr lang="fr-FR" dirty="0"/>
              <a:t>. » Nelson Mandela</a:t>
            </a:r>
          </a:p>
          <a:p>
            <a:pPr marL="0" indent="0" algn="just">
              <a:buNone/>
            </a:pPr>
            <a:endParaRPr lang="fr-FR" dirty="0"/>
          </a:p>
        </p:txBody>
      </p:sp>
    </p:spTree>
    <p:extLst>
      <p:ext uri="{BB962C8B-B14F-4D97-AF65-F5344CB8AC3E}">
        <p14:creationId xmlns:p14="http://schemas.microsoft.com/office/powerpoint/2010/main" val="193695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7FB7A-45C7-7A32-9527-389CD8AFE85B}"/>
              </a:ext>
            </a:extLst>
          </p:cNvPr>
          <p:cNvSpPr>
            <a:spLocks noGrp="1"/>
          </p:cNvSpPr>
          <p:nvPr>
            <p:ph type="title"/>
          </p:nvPr>
        </p:nvSpPr>
        <p:spPr/>
        <p:txBody>
          <a:bodyPr/>
          <a:lstStyle/>
          <a:p>
            <a:r>
              <a:rPr lang="fr-FR" b="1" dirty="0"/>
              <a:t>Introduction</a:t>
            </a:r>
          </a:p>
        </p:txBody>
      </p:sp>
      <p:sp>
        <p:nvSpPr>
          <p:cNvPr id="3" name="Espace réservé du contenu 2">
            <a:extLst>
              <a:ext uri="{FF2B5EF4-FFF2-40B4-BE49-F238E27FC236}">
                <a16:creationId xmlns:a16="http://schemas.microsoft.com/office/drawing/2014/main" id="{A1385392-BA70-7C0C-6653-B8D187FF3C07}"/>
              </a:ext>
            </a:extLst>
          </p:cNvPr>
          <p:cNvSpPr>
            <a:spLocks noGrp="1"/>
          </p:cNvSpPr>
          <p:nvPr>
            <p:ph idx="1"/>
          </p:nvPr>
        </p:nvSpPr>
        <p:spPr/>
        <p:txBody>
          <a:bodyPr>
            <a:normAutofit fontScale="70000" lnSpcReduction="20000"/>
          </a:bodyPr>
          <a:lstStyle/>
          <a:p>
            <a:pPr marL="0" indent="0">
              <a:buNone/>
            </a:pPr>
            <a:r>
              <a:rPr lang="fr-FR" b="1" dirty="0"/>
              <a:t>Contexte de l’étude</a:t>
            </a:r>
            <a:endParaRPr lang="fr-FR" dirty="0"/>
          </a:p>
          <a:p>
            <a:pPr marL="0" indent="0" algn="just">
              <a:buNone/>
            </a:pPr>
            <a:r>
              <a:rPr lang="fr-FR" dirty="0"/>
              <a:t>Le secteur extractif en Afrique : données clés.</a:t>
            </a:r>
          </a:p>
          <a:p>
            <a:pPr marL="0" indent="0" algn="just">
              <a:buNone/>
            </a:pPr>
            <a:r>
              <a:rPr lang="fr-FR" dirty="0"/>
              <a:t>Dotée de ressources naturelles évaluées à 6 500 milliards de dollars, de 65 % des terres arables non cultivées de la planète et d’une population jeune et dynamique, BAD</a:t>
            </a:r>
          </a:p>
          <a:p>
            <a:pPr marL="0" indent="0" algn="just">
              <a:buNone/>
            </a:pPr>
            <a:r>
              <a:rPr lang="fr-FR" dirty="0"/>
              <a:t>➢ Les enjeux du secteur extractif :</a:t>
            </a:r>
          </a:p>
          <a:p>
            <a:pPr marL="0" indent="0" algn="just">
              <a:buNone/>
            </a:pPr>
            <a:r>
              <a:rPr lang="fr-FR" dirty="0"/>
              <a:t>❖ La malédiction des ressources naturelles.</a:t>
            </a:r>
          </a:p>
          <a:p>
            <a:pPr marL="0" indent="0" algn="just">
              <a:buNone/>
            </a:pPr>
            <a:r>
              <a:rPr lang="fr-FR" dirty="0"/>
              <a:t>❖ Les spécificités du secteur extractif.</a:t>
            </a:r>
          </a:p>
          <a:p>
            <a:pPr marL="0" indent="0" algn="just">
              <a:buNone/>
            </a:pPr>
            <a:r>
              <a:rPr lang="fr-FR" dirty="0"/>
              <a:t>❖ Le cycle de vie d’un projet extractif,</a:t>
            </a:r>
          </a:p>
          <a:p>
            <a:pPr marL="0" indent="0" algn="just">
              <a:buNone/>
            </a:pPr>
            <a:r>
              <a:rPr lang="fr-FR" dirty="0"/>
              <a:t>Géopolitique et géostratégie, géoéconomie des matières premières</a:t>
            </a:r>
          </a:p>
          <a:p>
            <a:pPr marL="0" indent="0" algn="just">
              <a:buNone/>
            </a:pPr>
            <a:r>
              <a:rPr lang="fr-FR" dirty="0"/>
              <a:t>Transition énergétique</a:t>
            </a:r>
          </a:p>
          <a:p>
            <a:pPr marL="0" indent="0" algn="just">
              <a:buNone/>
            </a:pPr>
            <a:r>
              <a:rPr lang="fr-FR" dirty="0"/>
              <a:t>Le secteur extractif opaque marqué par une volonté politique et celle de la société civile d’y instaurer de la transparence…</a:t>
            </a:r>
          </a:p>
          <a:p>
            <a:endParaRPr lang="fr-FR" dirty="0"/>
          </a:p>
        </p:txBody>
      </p:sp>
    </p:spTree>
    <p:extLst>
      <p:ext uri="{BB962C8B-B14F-4D97-AF65-F5344CB8AC3E}">
        <p14:creationId xmlns:p14="http://schemas.microsoft.com/office/powerpoint/2010/main" val="320497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8B159-601C-49A4-BB2D-A27F5F212FFB}"/>
              </a:ext>
            </a:extLst>
          </p:cNvPr>
          <p:cNvSpPr>
            <a:spLocks noGrp="1"/>
          </p:cNvSpPr>
          <p:nvPr>
            <p:ph type="title"/>
          </p:nvPr>
        </p:nvSpPr>
        <p:spPr/>
        <p:txBody>
          <a:bodyPr/>
          <a:lstStyle/>
          <a:p>
            <a:pPr algn="ctr"/>
            <a:r>
              <a:rPr lang="fr-FR" b="1" dirty="0"/>
              <a:t>Introduction</a:t>
            </a:r>
          </a:p>
        </p:txBody>
      </p:sp>
      <p:sp>
        <p:nvSpPr>
          <p:cNvPr id="3" name="Espace réservé du contenu 2">
            <a:extLst>
              <a:ext uri="{FF2B5EF4-FFF2-40B4-BE49-F238E27FC236}">
                <a16:creationId xmlns:a16="http://schemas.microsoft.com/office/drawing/2014/main" id="{ECB392BD-C6B3-DF95-86C4-363013FE3C3E}"/>
              </a:ext>
            </a:extLst>
          </p:cNvPr>
          <p:cNvSpPr>
            <a:spLocks noGrp="1"/>
          </p:cNvSpPr>
          <p:nvPr>
            <p:ph idx="1"/>
          </p:nvPr>
        </p:nvSpPr>
        <p:spPr/>
        <p:txBody>
          <a:bodyPr>
            <a:normAutofit fontScale="85000" lnSpcReduction="10000"/>
          </a:bodyPr>
          <a:lstStyle/>
          <a:p>
            <a:pPr marL="0" indent="0" algn="just">
              <a:buNone/>
            </a:pPr>
            <a:r>
              <a:rPr lang="fr-FR" b="1" dirty="0"/>
              <a:t>Une transaction internationale est un échange de valeur (biens, services ou fonds) entre </a:t>
            </a:r>
            <a:r>
              <a:rPr lang="fr-FR" dirty="0"/>
              <a:t>des entités (individus, entreprises, ou gouvernements) situées dans des pays différents. Ces opérations incluent le commerce international, les transferts de fonds transfrontaliers, les investissements et d'autres formes d'échanges économiques qui traversent les frontières nationales. </a:t>
            </a:r>
          </a:p>
          <a:p>
            <a:pPr marL="0" indent="0" algn="just">
              <a:buNone/>
            </a:pPr>
            <a:r>
              <a:rPr lang="fr-FR" dirty="0"/>
              <a:t>Dans le cadre de la présente étude, je m’intéresserai à l’exploitation et au commerce des matières premières (industries extractives) qui font intervenir les multinationales étrangères en Afrique au détriment du développement du continent.</a:t>
            </a:r>
          </a:p>
        </p:txBody>
      </p:sp>
    </p:spTree>
    <p:extLst>
      <p:ext uri="{BB962C8B-B14F-4D97-AF65-F5344CB8AC3E}">
        <p14:creationId xmlns:p14="http://schemas.microsoft.com/office/powerpoint/2010/main" val="296106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ED77E-3AF3-BE4A-F322-B027BCB7FDBB}"/>
              </a:ext>
            </a:extLst>
          </p:cNvPr>
          <p:cNvSpPr>
            <a:spLocks noGrp="1"/>
          </p:cNvSpPr>
          <p:nvPr>
            <p:ph type="title"/>
          </p:nvPr>
        </p:nvSpPr>
        <p:spPr/>
        <p:txBody>
          <a:bodyPr/>
          <a:lstStyle/>
          <a:p>
            <a:pPr algn="ctr"/>
            <a:r>
              <a:rPr lang="fr-FR" b="1" dirty="0"/>
              <a:t>Introduction</a:t>
            </a:r>
            <a:endParaRPr lang="fr-FR" dirty="0"/>
          </a:p>
        </p:txBody>
      </p:sp>
      <p:sp>
        <p:nvSpPr>
          <p:cNvPr id="3" name="Espace réservé du contenu 2">
            <a:extLst>
              <a:ext uri="{FF2B5EF4-FFF2-40B4-BE49-F238E27FC236}">
                <a16:creationId xmlns:a16="http://schemas.microsoft.com/office/drawing/2014/main" id="{CFA22C0F-62C7-F278-3030-48B8400A4EE9}"/>
              </a:ext>
            </a:extLst>
          </p:cNvPr>
          <p:cNvSpPr>
            <a:spLocks noGrp="1"/>
          </p:cNvSpPr>
          <p:nvPr>
            <p:ph idx="1"/>
          </p:nvPr>
        </p:nvSpPr>
        <p:spPr/>
        <p:txBody>
          <a:bodyPr>
            <a:normAutofit fontScale="85000" lnSpcReduction="10000"/>
          </a:bodyPr>
          <a:lstStyle/>
          <a:p>
            <a:pPr marL="0" indent="0" algn="just">
              <a:buNone/>
            </a:pPr>
            <a:r>
              <a:rPr lang="fr-FR" dirty="0"/>
              <a:t>En effet, l’Afrique dispose d’abondantes ressources naturelles : masses d’eau, terres arables, produits agricoles, ressources minérales et humaines, sans parler de la richesse et de la diversité de la culture du continent qui lui ont été conférées par Dieu. Le continent est un trésor de richesses naturelles, puisqu’il détient environ 30 % des réserves minérales mondiales, 8 % du gaz naturel et 12 % du pétrole, selon le programme des Nations unies pour l’environnement. L’Afrique est riche en or, puisqu’elle abrite 40 % de l’offre mondiale de ce métal. Le continent est riche en chrome et en platine, dont il détient jusqu’à 90 % des réserves mondiales. On y trouve également les plus grands gisements de cobalt, de diamant, de platine et d’uranium.</a:t>
            </a:r>
          </a:p>
          <a:p>
            <a:endParaRPr lang="fr-FR" dirty="0"/>
          </a:p>
        </p:txBody>
      </p:sp>
    </p:spTree>
    <p:extLst>
      <p:ext uri="{BB962C8B-B14F-4D97-AF65-F5344CB8AC3E}">
        <p14:creationId xmlns:p14="http://schemas.microsoft.com/office/powerpoint/2010/main" val="96235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E9A6D-F8ED-5082-2B84-61B6232EDAC3}"/>
              </a:ext>
            </a:extLst>
          </p:cNvPr>
          <p:cNvSpPr>
            <a:spLocks noGrp="1"/>
          </p:cNvSpPr>
          <p:nvPr>
            <p:ph type="title"/>
          </p:nvPr>
        </p:nvSpPr>
        <p:spPr/>
        <p:txBody>
          <a:bodyPr/>
          <a:lstStyle/>
          <a:p>
            <a:pPr algn="ctr"/>
            <a:r>
              <a:rPr lang="fr-FR" b="1" dirty="0"/>
              <a:t>Introduction</a:t>
            </a:r>
            <a:endParaRPr lang="fr-FR" dirty="0"/>
          </a:p>
        </p:txBody>
      </p:sp>
      <p:sp>
        <p:nvSpPr>
          <p:cNvPr id="3" name="Espace réservé du contenu 2">
            <a:extLst>
              <a:ext uri="{FF2B5EF4-FFF2-40B4-BE49-F238E27FC236}">
                <a16:creationId xmlns:a16="http://schemas.microsoft.com/office/drawing/2014/main" id="{421612F6-BBFC-46F6-9D6B-0A8FC809EB8D}"/>
              </a:ext>
            </a:extLst>
          </p:cNvPr>
          <p:cNvSpPr>
            <a:spLocks noGrp="1"/>
          </p:cNvSpPr>
          <p:nvPr>
            <p:ph idx="1"/>
          </p:nvPr>
        </p:nvSpPr>
        <p:spPr/>
        <p:txBody>
          <a:bodyPr>
            <a:normAutofit/>
          </a:bodyPr>
          <a:lstStyle/>
          <a:p>
            <a:pPr marL="0" indent="0" algn="just">
              <a:buNone/>
            </a:pPr>
            <a:r>
              <a:rPr lang="fr-FR" dirty="0"/>
              <a:t>Au-delà des minéraux, le potentiel agricole de l’Afrique est immense, avec 65 % des terres arables du monde et 10 % de l’eau douce renouvelable de la planète. Ces terres ne sont pas seulement un moteur essentiel du développement économique, elles ont aussi une profonde signification socioculturelle pour les personnes qui y vivent. En Afrique subsaharienne, plus de 70 % de la population dépend des forêts et des zones boisées pour ses besoins quotidiens, ce qui souligne le rôle essentiel de ces ressources dans leur vie.</a:t>
            </a:r>
          </a:p>
          <a:p>
            <a:endParaRPr lang="fr-FR" dirty="0"/>
          </a:p>
        </p:txBody>
      </p:sp>
    </p:spTree>
    <p:extLst>
      <p:ext uri="{BB962C8B-B14F-4D97-AF65-F5344CB8AC3E}">
        <p14:creationId xmlns:p14="http://schemas.microsoft.com/office/powerpoint/2010/main" val="1898475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267BD-AFC9-AC86-2359-50C0A327FF44}"/>
              </a:ext>
            </a:extLst>
          </p:cNvPr>
          <p:cNvSpPr>
            <a:spLocks noGrp="1"/>
          </p:cNvSpPr>
          <p:nvPr>
            <p:ph type="title"/>
          </p:nvPr>
        </p:nvSpPr>
        <p:spPr/>
        <p:txBody>
          <a:bodyPr/>
          <a:lstStyle/>
          <a:p>
            <a:pPr algn="ctr"/>
            <a:r>
              <a:rPr lang="fr-FR" b="1" dirty="0"/>
              <a:t>Les industries extractives</a:t>
            </a:r>
          </a:p>
        </p:txBody>
      </p:sp>
      <p:sp>
        <p:nvSpPr>
          <p:cNvPr id="3" name="Espace réservé du contenu 2">
            <a:extLst>
              <a:ext uri="{FF2B5EF4-FFF2-40B4-BE49-F238E27FC236}">
                <a16:creationId xmlns:a16="http://schemas.microsoft.com/office/drawing/2014/main" id="{08A5D1B5-4366-A5D8-7342-424A134EC284}"/>
              </a:ext>
            </a:extLst>
          </p:cNvPr>
          <p:cNvSpPr>
            <a:spLocks noGrp="1"/>
          </p:cNvSpPr>
          <p:nvPr>
            <p:ph idx="1"/>
          </p:nvPr>
        </p:nvSpPr>
        <p:spPr/>
        <p:txBody>
          <a:bodyPr>
            <a:normAutofit fontScale="92500" lnSpcReduction="20000"/>
          </a:bodyPr>
          <a:lstStyle/>
          <a:p>
            <a:pPr marL="0" indent="0" algn="just">
              <a:buNone/>
            </a:pPr>
            <a:r>
              <a:rPr lang="fr-FR" dirty="0"/>
              <a:t>Les industries extractives désignent l'ensemble des activités industrielles qui consistent à extraire des ressources naturelles non renouvelables de la terre, qu'elles soient solides, liquides ou gazeuses. Ces ressources incluent le pétrole, le gaz naturel, les minerais et les minéraux. Ce secteur englobe les activités de prospection et d'exploitation des mines et des carrières, impliquant souvent des processus de forage, de pompage et d'extraction pour obtenir ces matières premières. Ces ressources extraites comprennent : les </a:t>
            </a:r>
            <a:r>
              <a:rPr lang="fr-FR" b="1" dirty="0"/>
              <a:t>minerais</a:t>
            </a:r>
            <a:r>
              <a:rPr lang="fr-FR" dirty="0"/>
              <a:t> : Charbon, fer, cuivre, or, pierres (marbre, granit), etc. et les </a:t>
            </a:r>
            <a:r>
              <a:rPr lang="fr-FR" b="1" dirty="0"/>
              <a:t>hydrocarbures</a:t>
            </a:r>
            <a:r>
              <a:rPr lang="fr-FR" dirty="0"/>
              <a:t> : Pétrole, gaz naturel.</a:t>
            </a:r>
          </a:p>
          <a:p>
            <a:endParaRPr lang="fr-FR" dirty="0"/>
          </a:p>
        </p:txBody>
      </p:sp>
    </p:spTree>
    <p:extLst>
      <p:ext uri="{BB962C8B-B14F-4D97-AF65-F5344CB8AC3E}">
        <p14:creationId xmlns:p14="http://schemas.microsoft.com/office/powerpoint/2010/main" val="421836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976D4-8404-42A4-BAF6-ECE3776D0E05}"/>
              </a:ext>
            </a:extLst>
          </p:cNvPr>
          <p:cNvSpPr>
            <a:spLocks noGrp="1"/>
          </p:cNvSpPr>
          <p:nvPr>
            <p:ph type="title"/>
          </p:nvPr>
        </p:nvSpPr>
        <p:spPr/>
        <p:txBody>
          <a:bodyPr/>
          <a:lstStyle/>
          <a:p>
            <a:pPr algn="ctr"/>
            <a:r>
              <a:rPr lang="fr-FR" b="1" dirty="0"/>
              <a:t>Cartographie des ressources naturelles de l’Afrique  </a:t>
            </a:r>
          </a:p>
        </p:txBody>
      </p:sp>
      <p:pic>
        <p:nvPicPr>
          <p:cNvPr id="4" name="Espace réservé du contenu 3" descr="Africa's Natural Resources: Who’s After What And What’s The Continent’s Strategy In The Scramble Game?">
            <a:hlinkClick r:id="rId2"/>
            <a:extLst>
              <a:ext uri="{FF2B5EF4-FFF2-40B4-BE49-F238E27FC236}">
                <a16:creationId xmlns:a16="http://schemas.microsoft.com/office/drawing/2014/main" id="{E7C9199D-D6D1-0444-052D-1C9357D88AC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6119" y="2255044"/>
            <a:ext cx="5734050" cy="3219450"/>
          </a:xfrm>
          <a:prstGeom prst="rect">
            <a:avLst/>
          </a:prstGeom>
          <a:noFill/>
          <a:ln>
            <a:noFill/>
          </a:ln>
        </p:spPr>
      </p:pic>
    </p:spTree>
    <p:extLst>
      <p:ext uri="{BB962C8B-B14F-4D97-AF65-F5344CB8AC3E}">
        <p14:creationId xmlns:p14="http://schemas.microsoft.com/office/powerpoint/2010/main" val="275768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4C1CD0-2078-B15C-3C6C-3E43B61AADD6}"/>
              </a:ext>
            </a:extLst>
          </p:cNvPr>
          <p:cNvSpPr>
            <a:spLocks noGrp="1"/>
          </p:cNvSpPr>
          <p:nvPr>
            <p:ph idx="1"/>
          </p:nvPr>
        </p:nvSpPr>
        <p:spPr/>
        <p:txBody>
          <a:bodyPr>
            <a:normAutofit fontScale="92500"/>
          </a:bodyPr>
          <a:lstStyle/>
          <a:p>
            <a:pPr marL="0" indent="0" algn="just">
              <a:buNone/>
            </a:pPr>
            <a:r>
              <a:rPr lang="fr-FR" b="1" dirty="0"/>
              <a:t>Mots clés: </a:t>
            </a:r>
            <a:r>
              <a:rPr lang="fr-FR" dirty="0"/>
              <a:t>Géopolitique des matières premières, géostratégie, géoéconomie</a:t>
            </a:r>
            <a:r>
              <a:rPr lang="fr-FR" b="1" dirty="0"/>
              <a:t>, g</a:t>
            </a:r>
            <a:r>
              <a:rPr lang="fr-FR" dirty="0"/>
              <a:t>ouvernance des industries extractives, malédiction des ressources naturelles</a:t>
            </a:r>
            <a:r>
              <a:rPr lang="fr-FR" b="1" dirty="0"/>
              <a:t>, </a:t>
            </a:r>
            <a:r>
              <a:rPr lang="fr-FR" dirty="0"/>
              <a:t>Transparence fiscale, budgétaire, financière; Fiscalité minière, pétrolière et gazière; Initiative pour la transparence dans les Industries extractives; Indice d'opacité financière, Multinationales; Evasion fiscale; Paradis fiscaux, Justice fiscale.</a:t>
            </a:r>
          </a:p>
          <a:p>
            <a:pPr marL="0" indent="0" algn="just">
              <a:buNone/>
            </a:pPr>
            <a:r>
              <a:rPr lang="fr-FR" b="1" dirty="0">
                <a:solidFill>
                  <a:srgbClr val="FF0000"/>
                </a:solidFill>
              </a:rPr>
              <a:t>Pays d’études</a:t>
            </a:r>
            <a:r>
              <a:rPr lang="fr-FR" dirty="0"/>
              <a:t>: Cameroun, Nigéria, Sénégal, Guinée, RDC, Burkina Faso, Maroc, Togo, Niger.</a:t>
            </a:r>
          </a:p>
        </p:txBody>
      </p:sp>
      <p:sp>
        <p:nvSpPr>
          <p:cNvPr id="3" name="Titre 2">
            <a:extLst>
              <a:ext uri="{FF2B5EF4-FFF2-40B4-BE49-F238E27FC236}">
                <a16:creationId xmlns:a16="http://schemas.microsoft.com/office/drawing/2014/main" id="{3D39FEF0-8072-DC15-936E-84504B95DADC}"/>
              </a:ext>
            </a:extLst>
          </p:cNvPr>
          <p:cNvSpPr>
            <a:spLocks noGrp="1"/>
          </p:cNvSpPr>
          <p:nvPr>
            <p:ph type="title"/>
          </p:nvPr>
        </p:nvSpPr>
        <p:spPr/>
        <p:txBody>
          <a:bodyPr/>
          <a:lstStyle/>
          <a:p>
            <a:pPr algn="ctr"/>
            <a:br>
              <a:rPr lang="fr-FR" b="1" u="sng" dirty="0"/>
            </a:br>
            <a:r>
              <a:rPr lang="fr-FR" b="1" u="sng" dirty="0"/>
              <a:t>Thème 2 </a:t>
            </a:r>
            <a:r>
              <a:rPr lang="fr-FR" b="1" dirty="0"/>
              <a:t>:  </a:t>
            </a:r>
            <a:r>
              <a:rPr lang="fr-FR" dirty="0"/>
              <a:t>La promotion de la transparence dans les transactions internationales </a:t>
            </a:r>
            <a:br>
              <a:rPr lang="fr-FR" dirty="0"/>
            </a:br>
            <a:endParaRPr lang="fr-FR" dirty="0"/>
          </a:p>
        </p:txBody>
      </p:sp>
    </p:spTree>
    <p:extLst>
      <p:ext uri="{BB962C8B-B14F-4D97-AF65-F5344CB8AC3E}">
        <p14:creationId xmlns:p14="http://schemas.microsoft.com/office/powerpoint/2010/main" val="348727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F0FA8-9B03-9EC1-0A94-AAEE1C68ADE7}"/>
              </a:ext>
            </a:extLst>
          </p:cNvPr>
          <p:cNvSpPr>
            <a:spLocks noGrp="1"/>
          </p:cNvSpPr>
          <p:nvPr>
            <p:ph type="title"/>
          </p:nvPr>
        </p:nvSpPr>
        <p:spPr/>
        <p:txBody>
          <a:bodyPr/>
          <a:lstStyle/>
          <a:p>
            <a:pPr algn="ctr"/>
            <a:r>
              <a:rPr lang="fr-FR" b="1" dirty="0"/>
              <a:t>Le syndrome hollandais</a:t>
            </a:r>
          </a:p>
        </p:txBody>
      </p:sp>
      <p:sp>
        <p:nvSpPr>
          <p:cNvPr id="3" name="Espace réservé du contenu 2">
            <a:extLst>
              <a:ext uri="{FF2B5EF4-FFF2-40B4-BE49-F238E27FC236}">
                <a16:creationId xmlns:a16="http://schemas.microsoft.com/office/drawing/2014/main" id="{C39BD7E9-643A-6C64-8221-84AF1ADECF65}"/>
              </a:ext>
            </a:extLst>
          </p:cNvPr>
          <p:cNvSpPr>
            <a:spLocks noGrp="1"/>
          </p:cNvSpPr>
          <p:nvPr>
            <p:ph idx="1"/>
          </p:nvPr>
        </p:nvSpPr>
        <p:spPr/>
        <p:txBody>
          <a:bodyPr>
            <a:normAutofit lnSpcReduction="10000"/>
          </a:bodyPr>
          <a:lstStyle/>
          <a:p>
            <a:pPr marL="0" indent="0" algn="just">
              <a:buNone/>
            </a:pPr>
            <a:r>
              <a:rPr lang="fr-FR" dirty="0"/>
              <a:t>Le syndrome hollandais, aussi appelé malédiction des ressources naturelles, est un phénomène économique où une économie dépend trop de l'exploitation de ressources naturelles, ce qui entraîne un déclin des autres secteurs comme l'industrie ou l'agriculture. Cet afflux de revenus issus de l'exportation des ressources fait monter le cours de la devise, rendant les autres exportations moins compétitives et les importations moins chères. Cela peut aussi provoquer une hausse des salaires et des prix, affaiblissant davantage les industries locales. </a:t>
            </a:r>
          </a:p>
          <a:p>
            <a:endParaRPr lang="fr-FR" dirty="0"/>
          </a:p>
        </p:txBody>
      </p:sp>
    </p:spTree>
    <p:extLst>
      <p:ext uri="{BB962C8B-B14F-4D97-AF65-F5344CB8AC3E}">
        <p14:creationId xmlns:p14="http://schemas.microsoft.com/office/powerpoint/2010/main" val="92513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27C00-CFFE-28A1-953C-B03CA0793D27}"/>
              </a:ext>
            </a:extLst>
          </p:cNvPr>
          <p:cNvSpPr>
            <a:spLocks noGrp="1"/>
          </p:cNvSpPr>
          <p:nvPr>
            <p:ph type="title"/>
          </p:nvPr>
        </p:nvSpPr>
        <p:spPr/>
        <p:txBody>
          <a:bodyPr/>
          <a:lstStyle/>
          <a:p>
            <a:pPr algn="ctr"/>
            <a:r>
              <a:rPr lang="fr-FR" b="1" dirty="0"/>
              <a:t>Le syndrome hollandais</a:t>
            </a:r>
            <a:endParaRPr lang="fr-FR" dirty="0"/>
          </a:p>
        </p:txBody>
      </p:sp>
      <p:sp>
        <p:nvSpPr>
          <p:cNvPr id="3" name="Espace réservé du contenu 2">
            <a:extLst>
              <a:ext uri="{FF2B5EF4-FFF2-40B4-BE49-F238E27FC236}">
                <a16:creationId xmlns:a16="http://schemas.microsoft.com/office/drawing/2014/main" id="{3A039F05-8FF9-1BC8-14E4-4EACABC825B9}"/>
              </a:ext>
            </a:extLst>
          </p:cNvPr>
          <p:cNvSpPr>
            <a:spLocks noGrp="1"/>
          </p:cNvSpPr>
          <p:nvPr>
            <p:ph idx="1"/>
          </p:nvPr>
        </p:nvSpPr>
        <p:spPr/>
        <p:txBody>
          <a:bodyPr>
            <a:normAutofit fontScale="85000" lnSpcReduction="20000"/>
          </a:bodyPr>
          <a:lstStyle/>
          <a:p>
            <a:pPr marL="0" indent="0" algn="just">
              <a:buNone/>
            </a:pPr>
            <a:r>
              <a:rPr lang="fr-FR" dirty="0"/>
              <a:t>La </a:t>
            </a:r>
            <a:r>
              <a:rPr lang="fr-FR" b="1" dirty="0"/>
              <a:t>maladie hollandaise</a:t>
            </a:r>
            <a:r>
              <a:rPr lang="fr-FR" dirty="0"/>
              <a:t> (ou </a:t>
            </a:r>
            <a:r>
              <a:rPr lang="fr-FR" b="1" dirty="0"/>
              <a:t>mal hollandais</a:t>
            </a:r>
            <a:r>
              <a:rPr lang="fr-FR" dirty="0"/>
              <a:t>, ou </a:t>
            </a:r>
            <a:r>
              <a:rPr lang="fr-FR" b="1" dirty="0"/>
              <a:t>syndrome hollandais</a:t>
            </a:r>
            <a:r>
              <a:rPr lang="fr-FR" dirty="0"/>
              <a:t>, ou encore malédiction des matières premières) est un phénomène économique qui relie l'exploitation de ressources naturelles au déclin de l'industrie manufacturière locale. Ce phénomène est suscité par l'accroissement des recettes d'exportations, qui à son tour provoque l'appréciation de la devise. Le résultat est que dans les autres secteurs, les exportations deviennent moins favorables que les importations.</a:t>
            </a:r>
          </a:p>
          <a:p>
            <a:pPr marL="0" indent="0" algn="just">
              <a:buNone/>
            </a:pPr>
            <a:r>
              <a:rPr lang="fr-FR" dirty="0"/>
              <a:t>Inspiré du cas des Pays-Bas des années 1960, le terme « maladie hollandaise » est utilisé par extension pour désigner les conséquences nuisibles provoquées par une augmentation importante des exportations de ressources naturelles par un pays (Chevalier, 2008).</a:t>
            </a:r>
          </a:p>
        </p:txBody>
      </p:sp>
    </p:spTree>
    <p:extLst>
      <p:ext uri="{BB962C8B-B14F-4D97-AF65-F5344CB8AC3E}">
        <p14:creationId xmlns:p14="http://schemas.microsoft.com/office/powerpoint/2010/main" val="328652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02CF2-0C9E-8569-66FA-0E6CC2CCBF8E}"/>
              </a:ext>
            </a:extLst>
          </p:cNvPr>
          <p:cNvSpPr>
            <a:spLocks noGrp="1"/>
          </p:cNvSpPr>
          <p:nvPr>
            <p:ph type="title"/>
          </p:nvPr>
        </p:nvSpPr>
        <p:spPr/>
        <p:txBody>
          <a:bodyPr/>
          <a:lstStyle/>
          <a:p>
            <a:r>
              <a:rPr lang="fr-FR" b="1" dirty="0"/>
              <a:t>L’approche de la «  malédiction des ressources » </a:t>
            </a:r>
            <a:endParaRPr lang="fr-FR" dirty="0"/>
          </a:p>
        </p:txBody>
      </p:sp>
      <p:sp>
        <p:nvSpPr>
          <p:cNvPr id="3" name="Espace réservé du contenu 2">
            <a:extLst>
              <a:ext uri="{FF2B5EF4-FFF2-40B4-BE49-F238E27FC236}">
                <a16:creationId xmlns:a16="http://schemas.microsoft.com/office/drawing/2014/main" id="{EC150198-D41F-F5F7-98C9-51248C88B73B}"/>
              </a:ext>
            </a:extLst>
          </p:cNvPr>
          <p:cNvSpPr>
            <a:spLocks noGrp="1"/>
          </p:cNvSpPr>
          <p:nvPr>
            <p:ph idx="1"/>
          </p:nvPr>
        </p:nvSpPr>
        <p:spPr/>
        <p:txBody>
          <a:bodyPr>
            <a:normAutofit fontScale="85000" lnSpcReduction="20000"/>
          </a:bodyPr>
          <a:lstStyle/>
          <a:p>
            <a:pPr marL="0" indent="0" algn="just">
              <a:buNone/>
            </a:pPr>
            <a:r>
              <a:rPr lang="fr-FR" dirty="0"/>
              <a:t>Le paradoxe de la malédiction des ressources, également connu sous le nom de paradoxe de la pauvreté ou paradoxe de l’abondance, décrit la situation dans laquelle les pays riches en ressources naturelles ne parviennent pas à atteindre la croissance économique escomptée. Ce phénomène se caractérise par l’incapacité des nations riches en ressources à utiliser efficacement leurs richesses naturelles, ce qui conduit souvent à la stagnation ou au déclin économique. Comme le notent </a:t>
            </a:r>
            <a:r>
              <a:rPr lang="fr-FR" dirty="0" err="1"/>
              <a:t>Adabor</a:t>
            </a:r>
            <a:r>
              <a:rPr lang="fr-FR" dirty="0"/>
              <a:t> et Mishra (2023), la malédiction des ressources découle de divers facteurs, notamment la dépendance à l’égard de l’extraction des ressources, la volatilité des prix mondiaux des produits de base, la faiblesse des cadres institutionnels et la négligence d’autres secteurs productifs de l’économie.</a:t>
            </a:r>
          </a:p>
        </p:txBody>
      </p:sp>
    </p:spTree>
    <p:extLst>
      <p:ext uri="{BB962C8B-B14F-4D97-AF65-F5344CB8AC3E}">
        <p14:creationId xmlns:p14="http://schemas.microsoft.com/office/powerpoint/2010/main" val="324294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4EEFA-1396-E271-5173-2CB74EECCE42}"/>
              </a:ext>
            </a:extLst>
          </p:cNvPr>
          <p:cNvSpPr>
            <a:spLocks noGrp="1"/>
          </p:cNvSpPr>
          <p:nvPr>
            <p:ph type="title"/>
          </p:nvPr>
        </p:nvSpPr>
        <p:spPr/>
        <p:txBody>
          <a:bodyPr/>
          <a:lstStyle/>
          <a:p>
            <a:r>
              <a:rPr lang="fr-FR" b="1" dirty="0"/>
              <a:t>L’approche de la «  malédiction des ressources » </a:t>
            </a:r>
          </a:p>
        </p:txBody>
      </p:sp>
      <p:sp>
        <p:nvSpPr>
          <p:cNvPr id="3" name="Espace réservé du contenu 2">
            <a:extLst>
              <a:ext uri="{FF2B5EF4-FFF2-40B4-BE49-F238E27FC236}">
                <a16:creationId xmlns:a16="http://schemas.microsoft.com/office/drawing/2014/main" id="{BC508BAC-E9AE-B6ED-0B54-8060D0B781EF}"/>
              </a:ext>
            </a:extLst>
          </p:cNvPr>
          <p:cNvSpPr>
            <a:spLocks noGrp="1"/>
          </p:cNvSpPr>
          <p:nvPr>
            <p:ph idx="1"/>
          </p:nvPr>
        </p:nvSpPr>
        <p:spPr/>
        <p:txBody>
          <a:bodyPr>
            <a:normAutofit fontScale="77500" lnSpcReduction="20000"/>
          </a:bodyPr>
          <a:lstStyle/>
          <a:p>
            <a:pPr marL="0" indent="0" algn="just">
              <a:buNone/>
            </a:pPr>
            <a:r>
              <a:rPr lang="fr-FR" dirty="0"/>
              <a:t>L’approche de la «  malédiction des ressources  » a été couramment utilisée pour l’étude des plus archétypiques de ces systèmes rentiers. Elle a nourri de vives critiques en retour. Ce </a:t>
            </a:r>
            <a:r>
              <a:rPr lang="fr-FR" dirty="0">
                <a:solidFill>
                  <a:srgbClr val="FF0000"/>
                </a:solidFill>
              </a:rPr>
              <a:t>paradoxe de l’abondance </a:t>
            </a:r>
            <a:r>
              <a:rPr lang="fr-FR" dirty="0"/>
              <a:t>[Karl, 1997] n’est ni une école ni une théorie ; il désigne des situations dans lesquelles l’importance des ressources, dans des États aux institutions fragiles, serait la cause de nombreux maux. Rosser [2006] distingue les impacts économiques, les effets sur la nature (plus ou moins démocratique) des régimes politiques et les conflits. En adaptant sa classification, on identifie cinq registres  : les problèmes macroéconomiques (taux de croissance faibles, dépendance, endettement, faible diversification, syndrome hollandais 3 ) ; les difficultés de gouvernance : </a:t>
            </a:r>
            <a:r>
              <a:rPr lang="fr-FR" b="1" dirty="0">
                <a:solidFill>
                  <a:srgbClr val="FF0000"/>
                </a:solidFill>
              </a:rPr>
              <a:t>la rente dispensant du lien fiscal</a:t>
            </a:r>
            <a:r>
              <a:rPr lang="fr-FR" dirty="0"/>
              <a:t>, le clientélisme freine la maturation démocratique [Collier, </a:t>
            </a:r>
            <a:r>
              <a:rPr lang="fr-FR" dirty="0" err="1"/>
              <a:t>Hoeffler</a:t>
            </a:r>
            <a:r>
              <a:rPr lang="fr-FR" dirty="0"/>
              <a:t>, 2005] – « politique du ventre » et corruption</a:t>
            </a:r>
          </a:p>
        </p:txBody>
      </p:sp>
    </p:spTree>
    <p:extLst>
      <p:ext uri="{BB962C8B-B14F-4D97-AF65-F5344CB8AC3E}">
        <p14:creationId xmlns:p14="http://schemas.microsoft.com/office/powerpoint/2010/main" val="270014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BB826-A640-B18E-BF73-3608DA4BDB0C}"/>
              </a:ext>
            </a:extLst>
          </p:cNvPr>
          <p:cNvSpPr>
            <a:spLocks noGrp="1"/>
          </p:cNvSpPr>
          <p:nvPr>
            <p:ph type="title"/>
          </p:nvPr>
        </p:nvSpPr>
        <p:spPr/>
        <p:txBody>
          <a:bodyPr/>
          <a:lstStyle/>
          <a:p>
            <a:r>
              <a:rPr lang="fr-FR" b="1" dirty="0"/>
              <a:t>L’approche de la «  malédiction des ressources » </a:t>
            </a:r>
          </a:p>
        </p:txBody>
      </p:sp>
      <p:sp>
        <p:nvSpPr>
          <p:cNvPr id="3" name="Espace réservé du contenu 2">
            <a:extLst>
              <a:ext uri="{FF2B5EF4-FFF2-40B4-BE49-F238E27FC236}">
                <a16:creationId xmlns:a16="http://schemas.microsoft.com/office/drawing/2014/main" id="{DC2E965F-408B-CFC3-4132-D5C9DFE4AEE7}"/>
              </a:ext>
            </a:extLst>
          </p:cNvPr>
          <p:cNvSpPr>
            <a:spLocks noGrp="1"/>
          </p:cNvSpPr>
          <p:nvPr>
            <p:ph idx="1"/>
          </p:nvPr>
        </p:nvSpPr>
        <p:spPr/>
        <p:txBody>
          <a:bodyPr>
            <a:normAutofit fontScale="77500" lnSpcReduction="20000"/>
          </a:bodyPr>
          <a:lstStyle/>
          <a:p>
            <a:pPr marL="0" indent="0" algn="just">
              <a:buNone/>
            </a:pPr>
            <a:r>
              <a:rPr lang="fr-FR" dirty="0"/>
              <a:t>favorisent le maintien ou le retour de régimes autoritaires, allant jusqu’à des « États faillis durables  » [Soares de Oliveira, 2007]  ; les conflits seraient plus fréquents et plus longs en contexte d’exploitation de ressources naturelles [Ross, 2003  ; 2012]  ; les impacts environnementaux systématiques (pollutions, prises de terre, déforestation, érosion de la biodiversité) [</a:t>
            </a:r>
            <a:r>
              <a:rPr lang="fr-FR" dirty="0" err="1"/>
              <a:t>Bruhnes</a:t>
            </a:r>
            <a:r>
              <a:rPr lang="fr-FR" dirty="0"/>
              <a:t>, 1912 ; </a:t>
            </a:r>
            <a:r>
              <a:rPr lang="fr-FR" dirty="0" err="1"/>
              <a:t>Boocock</a:t>
            </a:r>
            <a:r>
              <a:rPr lang="fr-FR" dirty="0"/>
              <a:t>, 2002] ; enfin, les activités pourvoyeuses de rentes ont des impacts territoriaux : la recrudescence des investissements mondialisés en Afrique durant la décennie 2000 est ainsi analysée comme procédant d’investissements très sélectifs et ponctuels [Ferguson, 2006], obéissant à la logique de l’enclave [Donner, 2011] et contribuant à la fragmentation des territoires [Watts, 2004 ; </a:t>
            </a:r>
            <a:r>
              <a:rPr lang="fr-FR" dirty="0" err="1"/>
              <a:t>Antheaume</a:t>
            </a:r>
            <a:r>
              <a:rPr lang="fr-FR" dirty="0"/>
              <a:t>, </a:t>
            </a:r>
            <a:r>
              <a:rPr lang="fr-FR" dirty="0" err="1"/>
              <a:t>Giraut</a:t>
            </a:r>
            <a:r>
              <a:rPr lang="fr-FR" dirty="0"/>
              <a:t>, 2005]. </a:t>
            </a:r>
            <a:r>
              <a:rPr lang="fr-FR" b="1" dirty="0"/>
              <a:t>Cette thèse dominante de la « malédiction » a cependant soulevé bien des critiques. Elle est même cynique et sadique</a:t>
            </a:r>
            <a:r>
              <a:rPr lang="fr-FR" dirty="0"/>
              <a:t>….</a:t>
            </a:r>
          </a:p>
        </p:txBody>
      </p:sp>
    </p:spTree>
    <p:extLst>
      <p:ext uri="{BB962C8B-B14F-4D97-AF65-F5344CB8AC3E}">
        <p14:creationId xmlns:p14="http://schemas.microsoft.com/office/powerpoint/2010/main" val="3874926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C66FB-BF63-CA8E-C3D7-2FE449DA9776}"/>
              </a:ext>
            </a:extLst>
          </p:cNvPr>
          <p:cNvSpPr>
            <a:spLocks noGrp="1"/>
          </p:cNvSpPr>
          <p:nvPr>
            <p:ph type="title"/>
          </p:nvPr>
        </p:nvSpPr>
        <p:spPr/>
        <p:txBody>
          <a:bodyPr/>
          <a:lstStyle/>
          <a:p>
            <a:pPr algn="ctr"/>
            <a:br>
              <a:rPr lang="fr-FR" dirty="0"/>
            </a:br>
            <a:r>
              <a:rPr lang="fr-FR" sz="2800" b="1" dirty="0"/>
              <a:t>Critères de classement de pays riches en ressources naturelles</a:t>
            </a:r>
            <a:br>
              <a:rPr lang="fr-FR" sz="2800" dirty="0"/>
            </a:br>
            <a:endParaRPr lang="fr-FR" sz="2800" dirty="0"/>
          </a:p>
        </p:txBody>
      </p:sp>
      <p:sp>
        <p:nvSpPr>
          <p:cNvPr id="3" name="Espace réservé du contenu 2">
            <a:extLst>
              <a:ext uri="{FF2B5EF4-FFF2-40B4-BE49-F238E27FC236}">
                <a16:creationId xmlns:a16="http://schemas.microsoft.com/office/drawing/2014/main" id="{93977405-2218-888E-08E7-8990E352FC78}"/>
              </a:ext>
            </a:extLst>
          </p:cNvPr>
          <p:cNvSpPr>
            <a:spLocks noGrp="1"/>
          </p:cNvSpPr>
          <p:nvPr>
            <p:ph idx="1"/>
          </p:nvPr>
        </p:nvSpPr>
        <p:spPr/>
        <p:txBody>
          <a:bodyPr>
            <a:normAutofit fontScale="92500" lnSpcReduction="20000"/>
          </a:bodyPr>
          <a:lstStyle/>
          <a:p>
            <a:pPr marL="0" indent="0" algn="just">
              <a:buNone/>
            </a:pPr>
            <a:r>
              <a:rPr lang="fr-FR" b="1" dirty="0"/>
              <a:t>Critères quantitatifs</a:t>
            </a:r>
          </a:p>
          <a:p>
            <a:pPr lvl="0" algn="just"/>
            <a:r>
              <a:rPr lang="fr-FR" b="1" dirty="0"/>
              <a:t>Pourcentage des revenus fiscaux ou des exportations :</a:t>
            </a:r>
            <a:r>
              <a:rPr lang="fr-FR" dirty="0"/>
              <a:t> </a:t>
            </a:r>
          </a:p>
          <a:p>
            <a:pPr marL="0" indent="0" algn="just">
              <a:buNone/>
            </a:pPr>
            <a:r>
              <a:rPr lang="fr-FR" dirty="0"/>
              <a:t>Le FMI définit un pays comme riche en ressources naturelles si les revenus ou les exportations liés aux ressources (pétrole, gaz, minerais) représentent au moins 20% des recettes fiscales totales ou des exportations sur une période donnée. </a:t>
            </a:r>
          </a:p>
          <a:p>
            <a:pPr lvl="0" algn="just"/>
            <a:r>
              <a:rPr lang="fr-FR" b="1" dirty="0"/>
              <a:t>Volume de réserves identifiées</a:t>
            </a:r>
            <a:r>
              <a:rPr lang="fr-FR" dirty="0"/>
              <a:t> : </a:t>
            </a:r>
          </a:p>
          <a:p>
            <a:pPr marL="0" indent="0" algn="just">
              <a:buNone/>
            </a:pPr>
            <a:r>
              <a:rPr lang="fr-FR" dirty="0"/>
              <a:t>La présence de grandes quantités de ressources minérales (cuivre, cobalt, diamants, or) ou de ressources énergétiques (pétrole, gaz) est un facteur déterminant. </a:t>
            </a:r>
          </a:p>
          <a:p>
            <a:endParaRPr lang="fr-FR" dirty="0"/>
          </a:p>
        </p:txBody>
      </p:sp>
    </p:spTree>
    <p:extLst>
      <p:ext uri="{BB962C8B-B14F-4D97-AF65-F5344CB8AC3E}">
        <p14:creationId xmlns:p14="http://schemas.microsoft.com/office/powerpoint/2010/main" val="111687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34410-CC7D-3FD3-3821-C747DC4F8B0D}"/>
              </a:ext>
            </a:extLst>
          </p:cNvPr>
          <p:cNvSpPr>
            <a:spLocks noGrp="1"/>
          </p:cNvSpPr>
          <p:nvPr>
            <p:ph type="title"/>
          </p:nvPr>
        </p:nvSpPr>
        <p:spPr/>
        <p:txBody>
          <a:bodyPr/>
          <a:lstStyle/>
          <a:p>
            <a:pPr algn="ctr"/>
            <a:br>
              <a:rPr lang="fr-FR" b="1" dirty="0"/>
            </a:br>
            <a:r>
              <a:rPr lang="fr-FR" b="1" dirty="0"/>
              <a:t>Critères qualitatifs </a:t>
            </a:r>
            <a:br>
              <a:rPr lang="fr-FR" b="1" dirty="0"/>
            </a:br>
            <a:endParaRPr lang="fr-FR" b="1" dirty="0"/>
          </a:p>
        </p:txBody>
      </p:sp>
      <p:sp>
        <p:nvSpPr>
          <p:cNvPr id="3" name="Espace réservé du contenu 2">
            <a:extLst>
              <a:ext uri="{FF2B5EF4-FFF2-40B4-BE49-F238E27FC236}">
                <a16:creationId xmlns:a16="http://schemas.microsoft.com/office/drawing/2014/main" id="{B44686CA-1A55-350A-3C58-472B6721DCC6}"/>
              </a:ext>
            </a:extLst>
          </p:cNvPr>
          <p:cNvSpPr>
            <a:spLocks noGrp="1"/>
          </p:cNvSpPr>
          <p:nvPr>
            <p:ph idx="1"/>
          </p:nvPr>
        </p:nvSpPr>
        <p:spPr/>
        <p:txBody>
          <a:bodyPr>
            <a:normAutofit fontScale="85000" lnSpcReduction="10000"/>
          </a:bodyPr>
          <a:lstStyle/>
          <a:p>
            <a:pPr marL="0" lvl="0" indent="0" algn="just">
              <a:buNone/>
            </a:pPr>
            <a:r>
              <a:rPr lang="fr-FR" b="1" dirty="0"/>
              <a:t>Indice de gouvernance des ressources naturelles</a:t>
            </a:r>
            <a:r>
              <a:rPr lang="fr-FR" dirty="0"/>
              <a:t> : Des organisations comme le </a:t>
            </a:r>
            <a:r>
              <a:rPr lang="fr-FR" i="1" dirty="0"/>
              <a:t>Natural Resource </a:t>
            </a:r>
            <a:r>
              <a:rPr lang="fr-FR" i="1" dirty="0" err="1"/>
              <a:t>Governance</a:t>
            </a:r>
            <a:r>
              <a:rPr lang="fr-FR" i="1" dirty="0"/>
              <a:t> Institute (NRGI)</a:t>
            </a:r>
            <a:r>
              <a:rPr lang="fr-FR" dirty="0"/>
              <a:t> mesurent la qualité de la gestion de ces ressources à travers :</a:t>
            </a:r>
          </a:p>
          <a:p>
            <a:pPr lvl="1" algn="just"/>
            <a:r>
              <a:rPr lang="fr-FR" b="1" dirty="0"/>
              <a:t>la réalisation de la valeur</a:t>
            </a:r>
            <a:r>
              <a:rPr lang="fr-FR" dirty="0"/>
              <a:t> : Gouvernance de l'attribution des droits, prospection, production, protection de l'environnement et recouvrement des recettes.</a:t>
            </a:r>
          </a:p>
          <a:p>
            <a:pPr lvl="1" algn="just"/>
            <a:r>
              <a:rPr lang="fr-FR" b="1" dirty="0"/>
              <a:t>la gestion des revenus</a:t>
            </a:r>
            <a:r>
              <a:rPr lang="fr-FR" dirty="0"/>
              <a:t> : Budgétisation nationale, partage des revenus entre niveaux de gouvernement et utilisation des fonds souverains.</a:t>
            </a:r>
          </a:p>
          <a:p>
            <a:pPr lvl="1" algn="just"/>
            <a:r>
              <a:rPr lang="fr-FR" b="1" dirty="0"/>
              <a:t>les conditions générales de gouvernance du pays</a:t>
            </a:r>
            <a:r>
              <a:rPr lang="fr-FR" dirty="0"/>
              <a:t> : Cadres juridiques solides, transparence et responsabilité dans le secteur extractif.</a:t>
            </a:r>
          </a:p>
          <a:p>
            <a:endParaRPr lang="fr-FR" dirty="0"/>
          </a:p>
        </p:txBody>
      </p:sp>
    </p:spTree>
    <p:extLst>
      <p:ext uri="{BB962C8B-B14F-4D97-AF65-F5344CB8AC3E}">
        <p14:creationId xmlns:p14="http://schemas.microsoft.com/office/powerpoint/2010/main" val="137046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746E4-D2DD-3307-19A2-FFD568FB8A95}"/>
              </a:ext>
            </a:extLst>
          </p:cNvPr>
          <p:cNvSpPr>
            <a:spLocks noGrp="1"/>
          </p:cNvSpPr>
          <p:nvPr>
            <p:ph type="title"/>
          </p:nvPr>
        </p:nvSpPr>
        <p:spPr/>
        <p:txBody>
          <a:bodyPr/>
          <a:lstStyle/>
          <a:p>
            <a:pPr algn="ctr"/>
            <a:br>
              <a:rPr lang="fr-FR" b="1" dirty="0"/>
            </a:br>
            <a:r>
              <a:rPr lang="fr-FR" b="1" dirty="0"/>
              <a:t>Critères de gouvernance minière en Afrique :</a:t>
            </a:r>
            <a:br>
              <a:rPr lang="fr-FR" dirty="0"/>
            </a:br>
            <a:endParaRPr lang="fr-FR" dirty="0"/>
          </a:p>
        </p:txBody>
      </p:sp>
      <p:sp>
        <p:nvSpPr>
          <p:cNvPr id="3" name="Espace réservé du contenu 2">
            <a:extLst>
              <a:ext uri="{FF2B5EF4-FFF2-40B4-BE49-F238E27FC236}">
                <a16:creationId xmlns:a16="http://schemas.microsoft.com/office/drawing/2014/main" id="{25FB555C-CFE2-A7FE-780A-92B03FA799F1}"/>
              </a:ext>
            </a:extLst>
          </p:cNvPr>
          <p:cNvSpPr>
            <a:spLocks noGrp="1"/>
          </p:cNvSpPr>
          <p:nvPr>
            <p:ph idx="1"/>
          </p:nvPr>
        </p:nvSpPr>
        <p:spPr/>
        <p:txBody>
          <a:bodyPr>
            <a:normAutofit fontScale="70000" lnSpcReduction="20000"/>
          </a:bodyPr>
          <a:lstStyle/>
          <a:p>
            <a:pPr marL="0" lvl="0" indent="0" algn="just">
              <a:buNone/>
            </a:pPr>
            <a:r>
              <a:rPr lang="fr-FR" dirty="0"/>
              <a:t>1.La gouvernance suppose la pluralité d’acteurs diversifiés et divergents mais qui doivent travailler de façon cohérente et pertinente pour réaliser des projets de développement communautaire ou national ;</a:t>
            </a:r>
          </a:p>
          <a:p>
            <a:pPr marL="0" lvl="0" indent="0" algn="just">
              <a:buNone/>
            </a:pPr>
            <a:r>
              <a:rPr lang="fr-FR" dirty="0"/>
              <a:t>2.La prise en compte du bien commun, de l’intérêt général, des intérêts des populations concernées et du pays concerné;</a:t>
            </a:r>
          </a:p>
          <a:p>
            <a:pPr marL="0" lvl="0" indent="0" algn="just">
              <a:buNone/>
            </a:pPr>
            <a:r>
              <a:rPr lang="fr-FR" dirty="0"/>
              <a:t>3.Le respect des règles, des principes, des normes, des procédures et des processus dans la prise de décision collective</a:t>
            </a:r>
          </a:p>
          <a:p>
            <a:pPr marL="0" lvl="0" indent="0" algn="just">
              <a:buNone/>
            </a:pPr>
            <a:r>
              <a:rPr lang="fr-FR" dirty="0"/>
              <a:t>4.Les </a:t>
            </a:r>
            <a:r>
              <a:rPr lang="fr-FR" dirty="0">
                <a:solidFill>
                  <a:srgbClr val="FF0000"/>
                </a:solidFill>
              </a:rPr>
              <a:t>principes : transparence, participation, intégrité et éthique, responsabilité ou redevabilité et reddition des comptes</a:t>
            </a:r>
            <a:r>
              <a:rPr lang="fr-FR" dirty="0"/>
              <a:t>;</a:t>
            </a:r>
          </a:p>
          <a:p>
            <a:pPr marL="0" lvl="0" indent="0" algn="just">
              <a:buNone/>
            </a:pPr>
            <a:r>
              <a:rPr lang="fr-FR" dirty="0"/>
              <a:t>5.La régulation, la coordination, la cohérence, la pertinence, l’inclusion, l’équité, la justice</a:t>
            </a:r>
          </a:p>
          <a:p>
            <a:pPr marL="0" lvl="0" indent="0" algn="just">
              <a:buNone/>
            </a:pPr>
            <a:r>
              <a:rPr lang="fr-FR" dirty="0"/>
              <a:t>6.Les valeurs : éthiques et morales, le respect de l’humain, placer l’humain au cœur des politiques minières</a:t>
            </a:r>
          </a:p>
          <a:p>
            <a:pPr marL="0" indent="0">
              <a:buNone/>
            </a:pPr>
            <a:r>
              <a:rPr lang="fr-FR" dirty="0"/>
              <a:t>Lorsque l’un de ces critères manque, on parle d’absence de gouvernance minière.</a:t>
            </a:r>
          </a:p>
        </p:txBody>
      </p:sp>
    </p:spTree>
    <p:extLst>
      <p:ext uri="{BB962C8B-B14F-4D97-AF65-F5344CB8AC3E}">
        <p14:creationId xmlns:p14="http://schemas.microsoft.com/office/powerpoint/2010/main" val="35719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8CF3D-3162-A0FD-8C48-0C78FCD4FA33}"/>
              </a:ext>
            </a:extLst>
          </p:cNvPr>
          <p:cNvSpPr>
            <a:spLocks noGrp="1"/>
          </p:cNvSpPr>
          <p:nvPr>
            <p:ph type="title"/>
          </p:nvPr>
        </p:nvSpPr>
        <p:spPr/>
        <p:txBody>
          <a:bodyPr/>
          <a:lstStyle/>
          <a:p>
            <a:pPr algn="ctr"/>
            <a:r>
              <a:rPr lang="fr-FR" sz="2400" b="1" dirty="0"/>
              <a:t>Les entreprises multinationales, entreprises globales, entreprises-monde, moteurs de la mondialisation et réseaux de production</a:t>
            </a:r>
            <a:br>
              <a:rPr lang="fr-FR" sz="2400" b="1" dirty="0"/>
            </a:br>
            <a:endParaRPr lang="fr-FR" sz="2400" dirty="0"/>
          </a:p>
        </p:txBody>
      </p:sp>
      <p:sp>
        <p:nvSpPr>
          <p:cNvPr id="3" name="Espace réservé du contenu 2">
            <a:extLst>
              <a:ext uri="{FF2B5EF4-FFF2-40B4-BE49-F238E27FC236}">
                <a16:creationId xmlns:a16="http://schemas.microsoft.com/office/drawing/2014/main" id="{253A10B7-77F5-7551-0723-55A02E4E4C25}"/>
              </a:ext>
            </a:extLst>
          </p:cNvPr>
          <p:cNvSpPr>
            <a:spLocks noGrp="1"/>
          </p:cNvSpPr>
          <p:nvPr>
            <p:ph idx="1"/>
          </p:nvPr>
        </p:nvSpPr>
        <p:spPr/>
        <p:txBody>
          <a:bodyPr/>
          <a:lstStyle/>
          <a:p>
            <a:pPr marL="0" indent="0" algn="just">
              <a:buNone/>
            </a:pPr>
            <a:r>
              <a:rPr lang="fr-FR" dirty="0"/>
              <a:t>Après la fin de la guerre froide et de la bipolarité du monde, caractérisée par l’effondrement du bloc soviétique et le gel de la rivalité Est-Ouest, l’économie mondiale ne connaît plus de frontière. Non pas que la mondialisation soit un phénomène nouveau mais les deux grandes guerres mondiales du XXème siècle et la guerre la froide qui s’en était suivie, avaient handicapé la libre circulation des transactions commerciales, monétaires, financières à l’échelle de la planète.</a:t>
            </a:r>
          </a:p>
        </p:txBody>
      </p:sp>
    </p:spTree>
    <p:extLst>
      <p:ext uri="{BB962C8B-B14F-4D97-AF65-F5344CB8AC3E}">
        <p14:creationId xmlns:p14="http://schemas.microsoft.com/office/powerpoint/2010/main" val="1086701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1C4F9-2225-4D1B-23E6-242E08DF0FA8}"/>
              </a:ext>
            </a:extLst>
          </p:cNvPr>
          <p:cNvSpPr>
            <a:spLocks noGrp="1"/>
          </p:cNvSpPr>
          <p:nvPr>
            <p:ph type="title"/>
          </p:nvPr>
        </p:nvSpPr>
        <p:spPr/>
        <p:txBody>
          <a:bodyPr/>
          <a:lstStyle/>
          <a:p>
            <a:pPr algn="ctr"/>
            <a:r>
              <a:rPr lang="fr-FR" b="1" dirty="0"/>
              <a:t>Puissance économique et influence politique des STN</a:t>
            </a:r>
          </a:p>
        </p:txBody>
      </p:sp>
      <p:sp>
        <p:nvSpPr>
          <p:cNvPr id="3" name="Espace réservé du contenu 2">
            <a:extLst>
              <a:ext uri="{FF2B5EF4-FFF2-40B4-BE49-F238E27FC236}">
                <a16:creationId xmlns:a16="http://schemas.microsoft.com/office/drawing/2014/main" id="{D79650A0-F349-7587-BB76-BD0C4A7B16D4}"/>
              </a:ext>
            </a:extLst>
          </p:cNvPr>
          <p:cNvSpPr>
            <a:spLocks noGrp="1"/>
          </p:cNvSpPr>
          <p:nvPr>
            <p:ph idx="1"/>
          </p:nvPr>
        </p:nvSpPr>
        <p:spPr/>
        <p:txBody>
          <a:bodyPr>
            <a:normAutofit fontScale="92500" lnSpcReduction="20000"/>
          </a:bodyPr>
          <a:lstStyle/>
          <a:p>
            <a:pPr marL="0" indent="0" algn="just">
              <a:buNone/>
            </a:pPr>
            <a:r>
              <a:rPr lang="fr-FR" dirty="0"/>
              <a:t>Une multinationale ou société transnationale (STN) est une firme qui a réalisé son internationalisation en implantant au moins une filiale à l’étranger. Le concept de multinationalisation est associé à ce phénomène d’internationalisation du système productif qui a débuté à la fin du XIX </a:t>
            </a:r>
            <a:r>
              <a:rPr lang="fr-FR" dirty="0" err="1"/>
              <a:t>ème</a:t>
            </a:r>
            <a:r>
              <a:rPr lang="fr-FR" dirty="0"/>
              <a:t> siècle (</a:t>
            </a:r>
            <a:r>
              <a:rPr lang="fr-FR" dirty="0" err="1"/>
              <a:t>Beitone</a:t>
            </a:r>
            <a:r>
              <a:rPr lang="fr-FR" dirty="0"/>
              <a:t> et </a:t>
            </a:r>
            <a:r>
              <a:rPr lang="fr-FR" i="1" dirty="0"/>
              <a:t>al</a:t>
            </a:r>
            <a:r>
              <a:rPr lang="fr-FR" dirty="0"/>
              <a:t>., 2006).</a:t>
            </a:r>
          </a:p>
          <a:p>
            <a:pPr marL="0" indent="0" algn="just">
              <a:buNone/>
            </a:pPr>
            <a:r>
              <a:rPr lang="fr-FR" dirty="0"/>
              <a:t>Une firme multinationale est une entreprise ayant réalisé des investissements directs étrangers (IDE) lui permettant de posséder des implantations qu’elle contrôle entièrement ou partiellement (des filiales). La majorité des IDE se font entre pays industrialisés.</a:t>
            </a:r>
          </a:p>
          <a:p>
            <a:endParaRPr lang="fr-FR" dirty="0"/>
          </a:p>
        </p:txBody>
      </p:sp>
    </p:spTree>
    <p:extLst>
      <p:ext uri="{BB962C8B-B14F-4D97-AF65-F5344CB8AC3E}">
        <p14:creationId xmlns:p14="http://schemas.microsoft.com/office/powerpoint/2010/main" val="105284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3FA0-9AFA-299A-E7A2-0DCB92B229CF}"/>
              </a:ext>
            </a:extLst>
          </p:cNvPr>
          <p:cNvSpPr>
            <a:spLocks noGrp="1"/>
          </p:cNvSpPr>
          <p:nvPr>
            <p:ph type="title"/>
          </p:nvPr>
        </p:nvSpPr>
        <p:spPr/>
        <p:txBody>
          <a:bodyPr/>
          <a:lstStyle/>
          <a:p>
            <a:pPr algn="ctr"/>
            <a:r>
              <a:rPr lang="fr-FR" b="1" dirty="0"/>
              <a:t>Explicitations et guide pour bien réussir la rédaction</a:t>
            </a:r>
            <a:endParaRPr lang="en-US" b="1" dirty="0">
              <a:solidFill>
                <a:srgbClr val="174C4F"/>
              </a:solidFill>
            </a:endParaRPr>
          </a:p>
        </p:txBody>
      </p:sp>
      <p:sp>
        <p:nvSpPr>
          <p:cNvPr id="3" name="Content Placeholder 2">
            <a:extLst>
              <a:ext uri="{FF2B5EF4-FFF2-40B4-BE49-F238E27FC236}">
                <a16:creationId xmlns:a16="http://schemas.microsoft.com/office/drawing/2014/main" id="{9225670F-8F1F-3D6E-B8AC-A980630BA4EE}"/>
              </a:ext>
            </a:extLst>
          </p:cNvPr>
          <p:cNvSpPr>
            <a:spLocks noGrp="1"/>
          </p:cNvSpPr>
          <p:nvPr>
            <p:ph idx="1"/>
          </p:nvPr>
        </p:nvSpPr>
        <p:spPr>
          <a:xfrm>
            <a:off x="624000" y="2007479"/>
            <a:ext cx="11568000" cy="4308124"/>
          </a:xfrm>
        </p:spPr>
        <p:txBody>
          <a:bodyPr>
            <a:noAutofit/>
          </a:bodyPr>
          <a:lstStyle/>
          <a:p>
            <a:pPr marL="0" indent="0" algn="just">
              <a:buNone/>
            </a:pPr>
            <a:r>
              <a:rPr lang="fr-FR" dirty="0"/>
              <a:t>Il s’agit ici d’études de cas basées sur la fiscalité minière, la fiscalité pétrolière, les brasseries, etc. Exemples concrets à l’appui, les communicateurs apporteront des éléments vivants pour illustrer une notion et essayer de dresser une typologie et des approches de solutions.</a:t>
            </a:r>
          </a:p>
          <a:p>
            <a:pPr marL="0" indent="0" algn="just">
              <a:buNone/>
            </a:pPr>
            <a:r>
              <a:rPr lang="fr-FR" sz="1600" dirty="0"/>
              <a:t>Recherche scientifique d’impact</a:t>
            </a:r>
          </a:p>
          <a:p>
            <a:pPr marL="0" indent="0">
              <a:buNone/>
            </a:pPr>
            <a:endParaRPr lang="en-GB" sz="1600" dirty="0">
              <a:solidFill>
                <a:srgbClr val="000104"/>
              </a:solidFill>
              <a:latin typeface="+mj-lt"/>
              <a:cs typeface="Arial" panose="020B0604020202020204" pitchFamily="34" charset="0"/>
            </a:endParaRPr>
          </a:p>
        </p:txBody>
      </p:sp>
    </p:spTree>
    <p:extLst>
      <p:ext uri="{BB962C8B-B14F-4D97-AF65-F5344CB8AC3E}">
        <p14:creationId xmlns:p14="http://schemas.microsoft.com/office/powerpoint/2010/main" val="2546035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D6FD4-DEBD-369A-6EB0-E3C93A2A2DAD}"/>
              </a:ext>
            </a:extLst>
          </p:cNvPr>
          <p:cNvSpPr>
            <a:spLocks noGrp="1"/>
          </p:cNvSpPr>
          <p:nvPr>
            <p:ph type="title"/>
          </p:nvPr>
        </p:nvSpPr>
        <p:spPr/>
        <p:txBody>
          <a:bodyPr/>
          <a:lstStyle/>
          <a:p>
            <a:pPr algn="ctr"/>
            <a:r>
              <a:rPr lang="fr-FR" b="1" dirty="0"/>
              <a:t>Puissance économique et influence politique des STN</a:t>
            </a:r>
            <a:endParaRPr lang="fr-FR" dirty="0"/>
          </a:p>
        </p:txBody>
      </p:sp>
      <p:sp>
        <p:nvSpPr>
          <p:cNvPr id="3" name="Espace réservé du contenu 2">
            <a:extLst>
              <a:ext uri="{FF2B5EF4-FFF2-40B4-BE49-F238E27FC236}">
                <a16:creationId xmlns:a16="http://schemas.microsoft.com/office/drawing/2014/main" id="{A8AE5EEF-288B-D645-639F-06E4765CD746}"/>
              </a:ext>
            </a:extLst>
          </p:cNvPr>
          <p:cNvSpPr>
            <a:spLocks noGrp="1"/>
          </p:cNvSpPr>
          <p:nvPr>
            <p:ph idx="1"/>
          </p:nvPr>
        </p:nvSpPr>
        <p:spPr/>
        <p:txBody>
          <a:bodyPr>
            <a:normAutofit fontScale="85000" lnSpcReduction="10000"/>
          </a:bodyPr>
          <a:lstStyle/>
          <a:p>
            <a:pPr marL="0" indent="0" algn="just">
              <a:buNone/>
            </a:pPr>
            <a:r>
              <a:rPr lang="fr-FR" dirty="0"/>
              <a:t>Les grandes firmes multinationales relèvent essentiellement de l’industrie lourde et cherchent à maîtriser leur approvisionnement en matières premières, ce qui explique que les IDE se concentrent sur le secteur primaire (matières premières, énergies).</a:t>
            </a:r>
          </a:p>
          <a:p>
            <a:pPr marL="0" indent="0" algn="just">
              <a:buNone/>
            </a:pPr>
            <a:r>
              <a:rPr lang="fr-FR" dirty="0"/>
              <a:t>A la faveur des politiques néolibérales promues et imposées depuis plus de quatre décennies par les institutions financières internationales (FMI et Banque mondiale notamment) avec le soutien de certains Etats puissants, les STN ont acquis le statut d’acteurs puissants et influents sur la scène internationale et sont devenues des moteurs et/ou vecteurs de la mondialisation et de développement.</a:t>
            </a:r>
          </a:p>
        </p:txBody>
      </p:sp>
    </p:spTree>
    <p:extLst>
      <p:ext uri="{BB962C8B-B14F-4D97-AF65-F5344CB8AC3E}">
        <p14:creationId xmlns:p14="http://schemas.microsoft.com/office/powerpoint/2010/main" val="1858685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6F6B7-D0A9-97B1-36CE-DD758F351A66}"/>
              </a:ext>
            </a:extLst>
          </p:cNvPr>
          <p:cNvSpPr>
            <a:spLocks noGrp="1"/>
          </p:cNvSpPr>
          <p:nvPr>
            <p:ph type="title"/>
          </p:nvPr>
        </p:nvSpPr>
        <p:spPr/>
        <p:txBody>
          <a:bodyPr/>
          <a:lstStyle/>
          <a:p>
            <a:pPr algn="ctr"/>
            <a:r>
              <a:rPr lang="fr-FR" b="1" dirty="0"/>
              <a:t>Puissance économique et influence politique des STN</a:t>
            </a:r>
            <a:endParaRPr lang="fr-FR" dirty="0"/>
          </a:p>
        </p:txBody>
      </p:sp>
      <p:sp>
        <p:nvSpPr>
          <p:cNvPr id="3" name="Espace réservé du contenu 2">
            <a:extLst>
              <a:ext uri="{FF2B5EF4-FFF2-40B4-BE49-F238E27FC236}">
                <a16:creationId xmlns:a16="http://schemas.microsoft.com/office/drawing/2014/main" id="{7D6A569E-4CB8-DB29-B885-3DE9027525FC}"/>
              </a:ext>
            </a:extLst>
          </p:cNvPr>
          <p:cNvSpPr>
            <a:spLocks noGrp="1"/>
          </p:cNvSpPr>
          <p:nvPr>
            <p:ph idx="1"/>
          </p:nvPr>
        </p:nvSpPr>
        <p:spPr/>
        <p:txBody>
          <a:bodyPr>
            <a:normAutofit lnSpcReduction="10000"/>
          </a:bodyPr>
          <a:lstStyle/>
          <a:p>
            <a:pPr marL="0" indent="0" algn="just">
              <a:buNone/>
            </a:pPr>
            <a:r>
              <a:rPr lang="fr-FR" dirty="0"/>
              <a:t>Ainsi, les STN ont acquis un pouvoir économique, financier et politique sans précédent dans l’histoire. Beaucoup de STN sont plus riches et puissantes que les Etats qui cherchent à les réguler (CNUCED, 2002). Il est estimé que  80% du commerce international a lieu dans le cadre des chaînes de valeur liées à des STN (CNUCED, 2013). En 2015, les dix plus grandes STN ont affiché un chiffre d’affaires environ 3600 milliards de dollars. Et parmi les 100 plus grandes entités économiques au niveau mondial (y compris les Etats), 37 sont des STN.</a:t>
            </a:r>
          </a:p>
        </p:txBody>
      </p:sp>
    </p:spTree>
    <p:extLst>
      <p:ext uri="{BB962C8B-B14F-4D97-AF65-F5344CB8AC3E}">
        <p14:creationId xmlns:p14="http://schemas.microsoft.com/office/powerpoint/2010/main" val="2133702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0D263-DA3E-50A3-7949-E0D622E33E8F}"/>
              </a:ext>
            </a:extLst>
          </p:cNvPr>
          <p:cNvSpPr>
            <a:spLocks noGrp="1"/>
          </p:cNvSpPr>
          <p:nvPr>
            <p:ph type="title"/>
          </p:nvPr>
        </p:nvSpPr>
        <p:spPr/>
        <p:txBody>
          <a:bodyPr/>
          <a:lstStyle/>
          <a:p>
            <a:pPr algn="ctr"/>
            <a:r>
              <a:rPr lang="fr-FR" b="1" dirty="0"/>
              <a:t>Les rapports complexes avec les Etats: des partenaires intelligents et malins</a:t>
            </a:r>
            <a:endParaRPr lang="fr-FR" dirty="0"/>
          </a:p>
        </p:txBody>
      </p:sp>
      <p:sp>
        <p:nvSpPr>
          <p:cNvPr id="3" name="Espace réservé du contenu 2">
            <a:extLst>
              <a:ext uri="{FF2B5EF4-FFF2-40B4-BE49-F238E27FC236}">
                <a16:creationId xmlns:a16="http://schemas.microsoft.com/office/drawing/2014/main" id="{AF410659-80A9-0954-1095-3D99C3988388}"/>
              </a:ext>
            </a:extLst>
          </p:cNvPr>
          <p:cNvSpPr>
            <a:spLocks noGrp="1"/>
          </p:cNvSpPr>
          <p:nvPr>
            <p:ph idx="1"/>
          </p:nvPr>
        </p:nvSpPr>
        <p:spPr/>
        <p:txBody>
          <a:bodyPr>
            <a:normAutofit fontScale="77500" lnSpcReduction="20000"/>
          </a:bodyPr>
          <a:lstStyle/>
          <a:p>
            <a:pPr marL="0" indent="0" algn="just">
              <a:buNone/>
            </a:pPr>
            <a:r>
              <a:rPr lang="fr-FR" dirty="0"/>
              <a:t>Par leur poids économique (des chiffres d’affaires supérieurs au PIB de certains pays développés), leur capacité d’influence sur les politiques économiques et commerciales des Etats et des concurrences spatiales qu’elles attisent, les firmes globales sont devenues des actrices majeures de la scène internationale contemporaine. Les Etats du Nord, surtout en Europe, s’efforcent de maintenir l’attractivité de leurs territoires (équipements, fiscalité, subventions, recherche), tout en essayant d’amortir les chocs sociaux issus des délocalisations (chômage, démantèlement du tissu industriel des PMI de sous-traitance). Au Sud, les situations sont contrastées, la concurrence pour attirer les IDE s’accélère, accentuant les écarts entre gagnants et perdants. Les pays les plus pauvres sont exclus de ces processus et en sont victimes. Mais tout pays chercher à attirer les investisseurs étrangers sagement ou naïvement.</a:t>
            </a:r>
          </a:p>
          <a:p>
            <a:endParaRPr lang="fr-FR" dirty="0"/>
          </a:p>
        </p:txBody>
      </p:sp>
    </p:spTree>
    <p:extLst>
      <p:ext uri="{BB962C8B-B14F-4D97-AF65-F5344CB8AC3E}">
        <p14:creationId xmlns:p14="http://schemas.microsoft.com/office/powerpoint/2010/main" val="288540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A0B74-B23D-6934-ADBF-33A21EA284C5}"/>
              </a:ext>
            </a:extLst>
          </p:cNvPr>
          <p:cNvSpPr>
            <a:spLocks noGrp="1"/>
          </p:cNvSpPr>
          <p:nvPr>
            <p:ph type="title"/>
          </p:nvPr>
        </p:nvSpPr>
        <p:spPr/>
        <p:txBody>
          <a:bodyPr/>
          <a:lstStyle/>
          <a:p>
            <a:pPr algn="ctr"/>
            <a:r>
              <a:rPr lang="fr-FR" b="1" dirty="0"/>
              <a:t>Les rapports complexes avec les Etats: des partenaires intelligents et malins</a:t>
            </a:r>
            <a:endParaRPr lang="fr-FR" dirty="0"/>
          </a:p>
        </p:txBody>
      </p:sp>
      <p:sp>
        <p:nvSpPr>
          <p:cNvPr id="3" name="Espace réservé du contenu 2">
            <a:extLst>
              <a:ext uri="{FF2B5EF4-FFF2-40B4-BE49-F238E27FC236}">
                <a16:creationId xmlns:a16="http://schemas.microsoft.com/office/drawing/2014/main" id="{C071DDD4-B1E3-6D61-0082-B36E36DABB15}"/>
              </a:ext>
            </a:extLst>
          </p:cNvPr>
          <p:cNvSpPr>
            <a:spLocks noGrp="1"/>
          </p:cNvSpPr>
          <p:nvPr>
            <p:ph idx="1"/>
          </p:nvPr>
        </p:nvSpPr>
        <p:spPr/>
        <p:txBody>
          <a:bodyPr>
            <a:normAutofit fontScale="92500" lnSpcReduction="20000"/>
          </a:bodyPr>
          <a:lstStyle/>
          <a:p>
            <a:pPr marL="0" indent="0" algn="just">
              <a:buNone/>
            </a:pPr>
            <a:r>
              <a:rPr lang="fr-FR" dirty="0"/>
              <a:t>Les firmes traitent avec les Etats dans un rapport de force favorable puisque la compétition interétatique n’a plus pour objectif d’obtenir   davantage de territoire, mais de créer plus </a:t>
            </a:r>
            <a:r>
              <a:rPr lang="fr-FR" b="1" dirty="0"/>
              <a:t>de richesses sur le territoire national</a:t>
            </a:r>
            <a:r>
              <a:rPr lang="fr-FR" dirty="0"/>
              <a:t>. Elles s’organisent en toute indépendance et au mieux de leurs intérêts: lobbies, groupes d’experts, cabinets d’avocats, groupements patronaux sont leurs principaux outils. Enfin, elles développent </a:t>
            </a:r>
            <a:r>
              <a:rPr lang="fr-FR" dirty="0">
                <a:solidFill>
                  <a:srgbClr val="FF0000"/>
                </a:solidFill>
              </a:rPr>
              <a:t>une véritable diplomatie entrepreneuriale dans les négociations commerciales mondiales ou régionales </a:t>
            </a:r>
            <a:r>
              <a:rPr lang="fr-FR" dirty="0"/>
              <a:t>et dans les rapports avec les grandes ONG à l’origine de nombreuses initiatives concernant l’éthique des entreprises et la lutte contre le non-respect des normes de travail et de l’environnement.</a:t>
            </a:r>
          </a:p>
          <a:p>
            <a:endParaRPr lang="fr-FR" dirty="0"/>
          </a:p>
        </p:txBody>
      </p:sp>
    </p:spTree>
    <p:extLst>
      <p:ext uri="{BB962C8B-B14F-4D97-AF65-F5344CB8AC3E}">
        <p14:creationId xmlns:p14="http://schemas.microsoft.com/office/powerpoint/2010/main" val="3309173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74752-6EEA-6358-AA42-5B29D1E020DE}"/>
              </a:ext>
            </a:extLst>
          </p:cNvPr>
          <p:cNvSpPr>
            <a:spLocks noGrp="1"/>
          </p:cNvSpPr>
          <p:nvPr>
            <p:ph type="title"/>
          </p:nvPr>
        </p:nvSpPr>
        <p:spPr/>
        <p:txBody>
          <a:bodyPr/>
          <a:lstStyle/>
          <a:p>
            <a:pPr algn="ctr"/>
            <a:r>
              <a:rPr lang="fr-FR" b="1" dirty="0"/>
              <a:t>Les armes du marché capitaliste globalisé</a:t>
            </a:r>
            <a:endParaRPr lang="fr-FR" dirty="0"/>
          </a:p>
        </p:txBody>
      </p:sp>
      <p:sp>
        <p:nvSpPr>
          <p:cNvPr id="3" name="Espace réservé du contenu 2">
            <a:extLst>
              <a:ext uri="{FF2B5EF4-FFF2-40B4-BE49-F238E27FC236}">
                <a16:creationId xmlns:a16="http://schemas.microsoft.com/office/drawing/2014/main" id="{8432379C-1C4A-8FC7-3BF7-D37AD66C2ADD}"/>
              </a:ext>
            </a:extLst>
          </p:cNvPr>
          <p:cNvSpPr>
            <a:spLocks noGrp="1"/>
          </p:cNvSpPr>
          <p:nvPr>
            <p:ph idx="1"/>
          </p:nvPr>
        </p:nvSpPr>
        <p:spPr/>
        <p:txBody>
          <a:bodyPr>
            <a:normAutofit lnSpcReduction="10000"/>
          </a:bodyPr>
          <a:lstStyle/>
          <a:p>
            <a:pPr marL="0" indent="0" algn="just">
              <a:buNone/>
            </a:pPr>
            <a:r>
              <a:rPr lang="fr-FR" dirty="0"/>
              <a:t>Elles sont les fusions forcées, les offres publiques  d’achat (OPA) hostiles, l’établissement d’oligopoles, la destruction de l’adversaire par le dumping ou des campagnes de calomnies </a:t>
            </a:r>
            <a:r>
              <a:rPr lang="fr-FR" i="1" dirty="0"/>
              <a:t>ad hominem</a:t>
            </a:r>
            <a:r>
              <a:rPr lang="fr-FR" dirty="0"/>
              <a:t>. L’assassinat est plus rare, mais les maîtres n’hésitent pas à y recourir le cas échéant.  Jean Ziegler, </a:t>
            </a:r>
            <a:r>
              <a:rPr lang="fr-FR" i="1" dirty="0"/>
              <a:t>Les nouveaux maîtres du monde et ceux qui leur résistent</a:t>
            </a:r>
            <a:r>
              <a:rPr lang="fr-FR" dirty="0"/>
              <a:t>, Paris, Editions Points, 2013.</a:t>
            </a:r>
          </a:p>
          <a:p>
            <a:pPr marL="0" indent="0" algn="just">
              <a:buNone/>
            </a:pPr>
            <a:r>
              <a:rPr lang="fr-FR" dirty="0">
                <a:solidFill>
                  <a:srgbClr val="FF0000"/>
                </a:solidFill>
              </a:rPr>
              <a:t>L’immoralité les guident et le cynisme les inspire, ces maîtres du capital financier.</a:t>
            </a:r>
          </a:p>
          <a:p>
            <a:endParaRPr lang="fr-FR" dirty="0"/>
          </a:p>
        </p:txBody>
      </p:sp>
    </p:spTree>
    <p:extLst>
      <p:ext uri="{BB962C8B-B14F-4D97-AF65-F5344CB8AC3E}">
        <p14:creationId xmlns:p14="http://schemas.microsoft.com/office/powerpoint/2010/main" val="2668760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C0306-2A51-C5A8-8389-4E1E9D2DB5DB}"/>
              </a:ext>
            </a:extLst>
          </p:cNvPr>
          <p:cNvSpPr>
            <a:spLocks noGrp="1"/>
          </p:cNvSpPr>
          <p:nvPr>
            <p:ph type="title"/>
          </p:nvPr>
        </p:nvSpPr>
        <p:spPr/>
        <p:txBody>
          <a:bodyPr/>
          <a:lstStyle/>
          <a:p>
            <a:pPr algn="ctr"/>
            <a:r>
              <a:rPr lang="fr-FR" b="1" dirty="0"/>
              <a:t>Les armes du marché capitaliste globalisé</a:t>
            </a:r>
            <a:endParaRPr lang="fr-FR" dirty="0"/>
          </a:p>
        </p:txBody>
      </p:sp>
      <p:sp>
        <p:nvSpPr>
          <p:cNvPr id="3" name="Espace réservé du contenu 2">
            <a:extLst>
              <a:ext uri="{FF2B5EF4-FFF2-40B4-BE49-F238E27FC236}">
                <a16:creationId xmlns:a16="http://schemas.microsoft.com/office/drawing/2014/main" id="{334AF3D9-58B6-0822-A840-0F417F86325E}"/>
              </a:ext>
            </a:extLst>
          </p:cNvPr>
          <p:cNvSpPr>
            <a:spLocks noGrp="1"/>
          </p:cNvSpPr>
          <p:nvPr>
            <p:ph idx="1"/>
          </p:nvPr>
        </p:nvSpPr>
        <p:spPr/>
        <p:txBody>
          <a:bodyPr/>
          <a:lstStyle/>
          <a:p>
            <a:pPr marL="0" indent="0" algn="just">
              <a:buNone/>
            </a:pPr>
            <a:r>
              <a:rPr lang="fr-FR" dirty="0"/>
              <a:t>Aux destructions et aux souffrances infligées aux peuples par les oligarchies du capital mondialisé, de son empire militaire et de ses organisations commerciales et financières mercenaires, viennent s’ajouter celles que provoquent la corruption et la prévarication, courantes à grande échelle dans nombre de gouvernements, notamment du tiers-monde. Car l’ordre mondial du capital financier ne peut fonctionner sans l’active complicité et la corruption des gouvernements en place.</a:t>
            </a:r>
          </a:p>
        </p:txBody>
      </p:sp>
    </p:spTree>
    <p:extLst>
      <p:ext uri="{BB962C8B-B14F-4D97-AF65-F5344CB8AC3E}">
        <p14:creationId xmlns:p14="http://schemas.microsoft.com/office/powerpoint/2010/main" val="2219743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687AD-024D-5EB0-C619-911E6B8CD196}"/>
              </a:ext>
            </a:extLst>
          </p:cNvPr>
          <p:cNvSpPr>
            <a:spLocks noGrp="1"/>
          </p:cNvSpPr>
          <p:nvPr>
            <p:ph type="title"/>
          </p:nvPr>
        </p:nvSpPr>
        <p:spPr/>
        <p:txBody>
          <a:bodyPr/>
          <a:lstStyle/>
          <a:p>
            <a:pPr algn="ctr"/>
            <a:r>
              <a:rPr lang="fr-FR" b="1" dirty="0"/>
              <a:t>Les méthodes des prédateurs du capital</a:t>
            </a:r>
            <a:endParaRPr lang="fr-FR" dirty="0"/>
          </a:p>
        </p:txBody>
      </p:sp>
      <p:sp>
        <p:nvSpPr>
          <p:cNvPr id="3" name="Espace réservé du contenu 2">
            <a:extLst>
              <a:ext uri="{FF2B5EF4-FFF2-40B4-BE49-F238E27FC236}">
                <a16:creationId xmlns:a16="http://schemas.microsoft.com/office/drawing/2014/main" id="{EDCEE863-0D9A-3406-D713-F428DE5046BA}"/>
              </a:ext>
            </a:extLst>
          </p:cNvPr>
          <p:cNvSpPr>
            <a:spLocks noGrp="1"/>
          </p:cNvSpPr>
          <p:nvPr>
            <p:ph idx="1"/>
          </p:nvPr>
        </p:nvSpPr>
        <p:spPr/>
        <p:txBody>
          <a:bodyPr>
            <a:normAutofit fontScale="77500" lnSpcReduction="20000"/>
          </a:bodyPr>
          <a:lstStyle/>
          <a:p>
            <a:pPr marL="0" indent="0" algn="just">
              <a:buNone/>
            </a:pPr>
            <a:r>
              <a:rPr lang="fr-FR" dirty="0"/>
              <a:t>Le pillage systématique des ressources naturelles (matières premières);</a:t>
            </a:r>
          </a:p>
          <a:p>
            <a:pPr marL="0" indent="0" algn="just">
              <a:buNone/>
            </a:pPr>
            <a:r>
              <a:rPr lang="fr-FR" dirty="0"/>
              <a:t>Les publicités agressives et incitation à la consommation, il nous soumet à un lavage de cerveau marketing de plus en plus sophistiqué pour manipuler nos comportements de consommateurs;</a:t>
            </a:r>
          </a:p>
          <a:p>
            <a:pPr marL="0" indent="0" algn="just">
              <a:buNone/>
            </a:pPr>
            <a:r>
              <a:rPr lang="fr-FR" dirty="0"/>
              <a:t>Le rapatriement des revenus dans les banques du Nord ou dans les paradis fiscaux;</a:t>
            </a:r>
          </a:p>
          <a:p>
            <a:pPr marL="0" indent="0" algn="just">
              <a:buNone/>
            </a:pPr>
            <a:r>
              <a:rPr lang="fr-FR" dirty="0"/>
              <a:t>La « chasse passionnée » au profit est le moteur de la croissance au sein du capitalisme;</a:t>
            </a:r>
          </a:p>
          <a:p>
            <a:pPr marL="0" indent="0" algn="just">
              <a:buNone/>
            </a:pPr>
            <a:r>
              <a:rPr lang="fr-FR" dirty="0"/>
              <a:t>Les promesses et les commissions occultes, Sociétés Vautour, Société Ecran…;</a:t>
            </a:r>
          </a:p>
          <a:p>
            <a:pPr marL="0" indent="0" algn="just">
              <a:buNone/>
            </a:pPr>
            <a:r>
              <a:rPr lang="fr-FR" dirty="0"/>
              <a:t>Les prêts à la consommation;</a:t>
            </a:r>
          </a:p>
          <a:p>
            <a:pPr marL="0" indent="0" algn="just">
              <a:buNone/>
            </a:pPr>
            <a:r>
              <a:rPr lang="fr-FR" dirty="0"/>
              <a:t>La séduction, la ruse, la menace…</a:t>
            </a:r>
          </a:p>
        </p:txBody>
      </p:sp>
    </p:spTree>
    <p:extLst>
      <p:ext uri="{BB962C8B-B14F-4D97-AF65-F5344CB8AC3E}">
        <p14:creationId xmlns:p14="http://schemas.microsoft.com/office/powerpoint/2010/main" val="3245715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1DD58-1D8D-5A46-A447-987F89E8C9A5}"/>
              </a:ext>
            </a:extLst>
          </p:cNvPr>
          <p:cNvSpPr>
            <a:spLocks noGrp="1"/>
          </p:cNvSpPr>
          <p:nvPr>
            <p:ph type="title"/>
          </p:nvPr>
        </p:nvSpPr>
        <p:spPr/>
        <p:txBody>
          <a:bodyPr/>
          <a:lstStyle/>
          <a:p>
            <a:pPr algn="ctr"/>
            <a:r>
              <a:rPr lang="fr-FR" b="1" dirty="0"/>
              <a:t>Les méthodes des prédateurs du capital financier</a:t>
            </a:r>
            <a:endParaRPr lang="fr-FR" dirty="0"/>
          </a:p>
        </p:txBody>
      </p:sp>
      <p:sp>
        <p:nvSpPr>
          <p:cNvPr id="3" name="Espace réservé du contenu 2">
            <a:extLst>
              <a:ext uri="{FF2B5EF4-FFF2-40B4-BE49-F238E27FC236}">
                <a16:creationId xmlns:a16="http://schemas.microsoft.com/office/drawing/2014/main" id="{48D19B67-BE3C-491E-DE76-614E2CF5B9A9}"/>
              </a:ext>
            </a:extLst>
          </p:cNvPr>
          <p:cNvSpPr>
            <a:spLocks noGrp="1"/>
          </p:cNvSpPr>
          <p:nvPr>
            <p:ph idx="1"/>
          </p:nvPr>
        </p:nvSpPr>
        <p:spPr/>
        <p:txBody>
          <a:bodyPr>
            <a:normAutofit fontScale="92500" lnSpcReduction="20000"/>
          </a:bodyPr>
          <a:lstStyle/>
          <a:p>
            <a:pPr marL="0" indent="0" algn="just">
              <a:buNone/>
            </a:pPr>
            <a:r>
              <a:rPr lang="fr-FR" dirty="0"/>
              <a:t>Le prédateur est la figure centrale du marché capitaliste globalisé, son avidité en est le moteur. Il accumule l’argent, détruit l’Etat, dévaste la nature et les êtres humains, et pourrit par la corruption les agents dont  il s’assure les services au sein des peuples qu’il domine. Il entretient sur la planète des paradis fiscaux réservés à son seul usage. </a:t>
            </a:r>
            <a:r>
              <a:rPr lang="fr-FR" b="1" dirty="0"/>
              <a:t>Jean ZIEGLER</a:t>
            </a:r>
            <a:r>
              <a:rPr lang="fr-FR" dirty="0"/>
              <a:t>.</a:t>
            </a:r>
          </a:p>
          <a:p>
            <a:pPr marL="0" indent="0" algn="just">
              <a:buNone/>
            </a:pPr>
            <a:r>
              <a:rPr lang="fr-FR" dirty="0"/>
              <a:t>Pape François, 31 janvier 2023, a frappé fort. « </a:t>
            </a:r>
            <a:r>
              <a:rPr lang="fr-FR" i="1" dirty="0"/>
              <a:t>Retirez vos mains de la République démocratique du Congo, retirez vos mains de l’Afrique !</a:t>
            </a:r>
            <a:r>
              <a:rPr lang="fr-FR" dirty="0"/>
              <a:t> » « </a:t>
            </a:r>
            <a:r>
              <a:rPr lang="fr-FR" i="1" dirty="0"/>
              <a:t>Cessez d’étouffer l’Afrique : elle n’est pas une mine à exploiter ni une terre à dévaliser. Que l’Afrique soit protagoniste de son destin !</a:t>
            </a:r>
            <a:r>
              <a:rPr lang="fr-FR" dirty="0"/>
              <a:t> »</a:t>
            </a:r>
          </a:p>
          <a:p>
            <a:endParaRPr lang="fr-FR" dirty="0"/>
          </a:p>
        </p:txBody>
      </p:sp>
    </p:spTree>
    <p:extLst>
      <p:ext uri="{BB962C8B-B14F-4D97-AF65-F5344CB8AC3E}">
        <p14:creationId xmlns:p14="http://schemas.microsoft.com/office/powerpoint/2010/main" val="3842926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A68E1-261C-CFC9-BDF0-25A32EE6EA47}"/>
              </a:ext>
            </a:extLst>
          </p:cNvPr>
          <p:cNvSpPr>
            <a:spLocks noGrp="1"/>
          </p:cNvSpPr>
          <p:nvPr>
            <p:ph type="title"/>
          </p:nvPr>
        </p:nvSpPr>
        <p:spPr/>
        <p:txBody>
          <a:bodyPr/>
          <a:lstStyle/>
          <a:p>
            <a:pPr algn="ctr"/>
            <a:r>
              <a:rPr lang="fr-FR" b="1" dirty="0"/>
              <a:t>Problématique de recherche</a:t>
            </a:r>
            <a:endParaRPr lang="fr-FR" dirty="0"/>
          </a:p>
        </p:txBody>
      </p:sp>
      <p:sp>
        <p:nvSpPr>
          <p:cNvPr id="3" name="Espace réservé du contenu 2">
            <a:extLst>
              <a:ext uri="{FF2B5EF4-FFF2-40B4-BE49-F238E27FC236}">
                <a16:creationId xmlns:a16="http://schemas.microsoft.com/office/drawing/2014/main" id="{097FEB6D-2394-79B7-0568-2E23826E4175}"/>
              </a:ext>
            </a:extLst>
          </p:cNvPr>
          <p:cNvSpPr>
            <a:spLocks noGrp="1"/>
          </p:cNvSpPr>
          <p:nvPr>
            <p:ph idx="1"/>
          </p:nvPr>
        </p:nvSpPr>
        <p:spPr/>
        <p:txBody>
          <a:bodyPr>
            <a:normAutofit fontScale="85000" lnSpcReduction="10000"/>
          </a:bodyPr>
          <a:lstStyle/>
          <a:p>
            <a:pPr marL="0" indent="0" algn="just">
              <a:buNone/>
            </a:pPr>
            <a:r>
              <a:rPr lang="fr-FR" dirty="0"/>
              <a:t>Les ressources naturelles constituent une part importante de la richesse nationale dans de nombreux pays africains, représentant 30 à 50 % de leur richesse totale. Pourtant, une grande partie de ce capital naturel est épuisée par des pratiques non durables et des activités illégales. Chaque année, l’Afrique perd environ 195 milliards de dollars en raison des flux financiers illicites, de l’exploitation minière illégale, de l’abattage des arbres, du commerce des espèces sauvages, de la pêche non réglementée et de la dégradation de l’environnement. Ces pertes réduisent les bénéfices que ces ressources peuvent apporter au fil du temps, ce qui constitue un sérieux défi pour le développement durable: Programme des Nations unies pour l’environnement (PNUE).</a:t>
            </a:r>
          </a:p>
          <a:p>
            <a:endParaRPr lang="fr-FR" dirty="0"/>
          </a:p>
        </p:txBody>
      </p:sp>
    </p:spTree>
    <p:extLst>
      <p:ext uri="{BB962C8B-B14F-4D97-AF65-F5344CB8AC3E}">
        <p14:creationId xmlns:p14="http://schemas.microsoft.com/office/powerpoint/2010/main" val="1227090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E36C7-5457-3071-E043-C20EA5239AF9}"/>
              </a:ext>
            </a:extLst>
          </p:cNvPr>
          <p:cNvSpPr>
            <a:spLocks noGrp="1"/>
          </p:cNvSpPr>
          <p:nvPr>
            <p:ph type="title"/>
          </p:nvPr>
        </p:nvSpPr>
        <p:spPr/>
        <p:txBody>
          <a:bodyPr/>
          <a:lstStyle/>
          <a:p>
            <a:pPr algn="ctr"/>
            <a:r>
              <a:rPr lang="fr-FR" sz="2800" b="1" dirty="0"/>
              <a:t>Géopolitique des matières premières (Hache, 2025)</a:t>
            </a:r>
          </a:p>
        </p:txBody>
      </p:sp>
      <p:sp>
        <p:nvSpPr>
          <p:cNvPr id="3" name="Espace réservé du contenu 2">
            <a:extLst>
              <a:ext uri="{FF2B5EF4-FFF2-40B4-BE49-F238E27FC236}">
                <a16:creationId xmlns:a16="http://schemas.microsoft.com/office/drawing/2014/main" id="{04AE6631-0796-F079-076F-C915745A958B}"/>
              </a:ext>
            </a:extLst>
          </p:cNvPr>
          <p:cNvSpPr>
            <a:spLocks noGrp="1"/>
          </p:cNvSpPr>
          <p:nvPr>
            <p:ph idx="1"/>
          </p:nvPr>
        </p:nvSpPr>
        <p:spPr/>
        <p:txBody>
          <a:bodyPr>
            <a:normAutofit fontScale="70000" lnSpcReduction="20000"/>
          </a:bodyPr>
          <a:lstStyle/>
          <a:p>
            <a:pPr marL="0" indent="0" algn="just">
              <a:buNone/>
            </a:pPr>
            <a:r>
              <a:rPr lang="fr-FR" dirty="0"/>
              <a:t>Un baril de pétrole à plus de 120 dollars, une tonne de cuivre à plus de 10 000 dollars et des prix inobservés jusqu'alors sur les marchés gaziers européens... L'invasion de l'Ukraine par la Russie a rappelé l'importance des matières premières dans l'économie mondiale et l'extrême volatilité de leurs prix. Elles impactent l'ensemble de l'économie, notamment le secteur industriel et les chaînes de production, les grandes variables macroéconomiques (produit intérieur brut [PIB] et inflation), la finance (cours du dollar et prix des ressources naturelles), mais également l'environnement et la géopolitique. En 2021, les matières premières représentaient plus de 26 % des échanges internationaux selon l'Organisation mondiale du commerce (OMC). </a:t>
            </a:r>
          </a:p>
          <a:p>
            <a:pPr marL="0" indent="0" algn="just">
              <a:buNone/>
            </a:pPr>
            <a:r>
              <a:rPr lang="fr-FR" dirty="0"/>
              <a:t>Dans le contexte de transition énergétique, l’Afrique est plus que jamais le champ de théâtre des puissances en quête de matières premières pour assurer l’approvisionnement énergétique. La question de la souveraineté énergétique s’est donc posée avec une acuité renouvelée. En Afrique, les conflits armés de ressources se exacerbés sous diverses formes.</a:t>
            </a:r>
          </a:p>
        </p:txBody>
      </p:sp>
    </p:spTree>
    <p:extLst>
      <p:ext uri="{BB962C8B-B14F-4D97-AF65-F5344CB8AC3E}">
        <p14:creationId xmlns:p14="http://schemas.microsoft.com/office/powerpoint/2010/main" val="235437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387ED-9AF4-DE90-AECA-B0747D060515}"/>
              </a:ext>
            </a:extLst>
          </p:cNvPr>
          <p:cNvSpPr>
            <a:spLocks noGrp="1"/>
          </p:cNvSpPr>
          <p:nvPr>
            <p:ph type="title"/>
          </p:nvPr>
        </p:nvSpPr>
        <p:spPr/>
        <p:txBody>
          <a:bodyPr/>
          <a:lstStyle/>
          <a:p>
            <a:r>
              <a:rPr lang="fr-FR" b="1" dirty="0"/>
              <a:t>Communicateur:</a:t>
            </a:r>
            <a:r>
              <a:rPr lang="fr-FR" dirty="0"/>
              <a:t> </a:t>
            </a:r>
            <a:r>
              <a:rPr lang="fr-FR" b="1" dirty="0"/>
              <a:t>Dr. Coffi Dieudonné ASSOUVI,</a:t>
            </a:r>
          </a:p>
        </p:txBody>
      </p:sp>
      <p:sp>
        <p:nvSpPr>
          <p:cNvPr id="3" name="Espace réservé du contenu 2">
            <a:extLst>
              <a:ext uri="{FF2B5EF4-FFF2-40B4-BE49-F238E27FC236}">
                <a16:creationId xmlns:a16="http://schemas.microsoft.com/office/drawing/2014/main" id="{83D24F9C-956C-C220-52DA-C46D84BCCBB9}"/>
              </a:ext>
            </a:extLst>
          </p:cNvPr>
          <p:cNvSpPr>
            <a:spLocks noGrp="1"/>
          </p:cNvSpPr>
          <p:nvPr>
            <p:ph idx="1"/>
          </p:nvPr>
        </p:nvSpPr>
        <p:spPr/>
        <p:txBody>
          <a:bodyPr>
            <a:normAutofit fontScale="55000" lnSpcReduction="20000"/>
          </a:bodyPr>
          <a:lstStyle/>
          <a:p>
            <a:pPr marL="0" indent="0" algn="just">
              <a:buNone/>
            </a:pPr>
            <a:r>
              <a:rPr lang="fr-FR" dirty="0"/>
              <a:t>Docteur de droit public de l’Université de Limoges en France,</a:t>
            </a:r>
          </a:p>
          <a:p>
            <a:pPr marL="0" indent="0" algn="just">
              <a:buNone/>
            </a:pPr>
            <a:r>
              <a:rPr lang="fr-FR" dirty="0"/>
              <a:t>Docteur de science politique de l’Université d’Abomey-Calavi, au Bénin,</a:t>
            </a:r>
          </a:p>
          <a:p>
            <a:pPr marL="0" indent="0" algn="just">
              <a:buNone/>
            </a:pPr>
            <a:r>
              <a:rPr lang="fr-FR" dirty="0"/>
              <a:t>Diplômé de l’ENA de France, Promotion Emile Zola 2008-2010, et de l’ENA du Bénin,</a:t>
            </a:r>
          </a:p>
          <a:p>
            <a:pPr marL="0" indent="0" algn="just">
              <a:buNone/>
            </a:pPr>
            <a:r>
              <a:rPr lang="fr-FR" dirty="0"/>
              <a:t>Chercheur associé au Centre d’Etudes et de Recherches sur l’Administration et les Finances (CAERAF),</a:t>
            </a:r>
          </a:p>
          <a:p>
            <a:pPr marL="0" indent="0" algn="just">
              <a:buNone/>
            </a:pPr>
            <a:r>
              <a:rPr lang="fr-FR" dirty="0"/>
              <a:t>Ambassadeur, Fonctionnaire international, Directeur général du CAFRAD, Rabat, Maroc,</a:t>
            </a:r>
          </a:p>
          <a:p>
            <a:pPr marL="0" indent="0" algn="just">
              <a:buNone/>
            </a:pPr>
            <a:r>
              <a:rPr lang="fr-FR" dirty="0"/>
              <a:t>Expert en droit de l’environnement, droit économique, fiscalité internationale et financement du développement durable et inclusif,</a:t>
            </a:r>
          </a:p>
          <a:p>
            <a:pPr marL="0" indent="0" algn="just">
              <a:buNone/>
            </a:pPr>
            <a:r>
              <a:rPr lang="fr-FR" dirty="0"/>
              <a:t>Spécialiste des questions de gouvernance, de géopolitique, de géostratégie de géoéconomie et des problématiques d’intérêt pour l’Afrique dont la gouvernance des ressources naturelles et/ou matières premières stratégiques,</a:t>
            </a:r>
          </a:p>
          <a:p>
            <a:pPr marL="0" indent="0" algn="just">
              <a:buNone/>
            </a:pPr>
            <a:r>
              <a:rPr lang="fr-FR" dirty="0"/>
              <a:t>Interprète critique des évolutions de la société postmoderne liquide et des mutations de l’économie mondiale,</a:t>
            </a:r>
          </a:p>
          <a:p>
            <a:pPr marL="0" indent="0" algn="just">
              <a:buNone/>
            </a:pPr>
            <a:r>
              <a:rPr lang="fr-FR" dirty="0"/>
              <a:t>Spécialiste de la transformation de l’action publique, de l’obsolescence des compétences et des métiers du futur…</a:t>
            </a:r>
          </a:p>
        </p:txBody>
      </p:sp>
    </p:spTree>
    <p:extLst>
      <p:ext uri="{BB962C8B-B14F-4D97-AF65-F5344CB8AC3E}">
        <p14:creationId xmlns:p14="http://schemas.microsoft.com/office/powerpoint/2010/main" val="567674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81398-788D-90C3-4DCC-B8720B560BC7}"/>
              </a:ext>
            </a:extLst>
          </p:cNvPr>
          <p:cNvSpPr>
            <a:spLocks noGrp="1"/>
          </p:cNvSpPr>
          <p:nvPr>
            <p:ph type="title"/>
          </p:nvPr>
        </p:nvSpPr>
        <p:spPr/>
        <p:txBody>
          <a:bodyPr/>
          <a:lstStyle/>
          <a:p>
            <a:pPr algn="ctr"/>
            <a:r>
              <a:rPr lang="fr-FR" b="1" dirty="0"/>
              <a:t>Problématique de recherche</a:t>
            </a:r>
            <a:endParaRPr lang="fr-FR" dirty="0"/>
          </a:p>
        </p:txBody>
      </p:sp>
      <p:sp>
        <p:nvSpPr>
          <p:cNvPr id="3" name="Espace réservé du contenu 2">
            <a:extLst>
              <a:ext uri="{FF2B5EF4-FFF2-40B4-BE49-F238E27FC236}">
                <a16:creationId xmlns:a16="http://schemas.microsoft.com/office/drawing/2014/main" id="{BF059B2C-1B11-76DC-4F66-94C8B4204A1F}"/>
              </a:ext>
            </a:extLst>
          </p:cNvPr>
          <p:cNvSpPr>
            <a:spLocks noGrp="1"/>
          </p:cNvSpPr>
          <p:nvPr>
            <p:ph idx="1"/>
          </p:nvPr>
        </p:nvSpPr>
        <p:spPr/>
        <p:txBody>
          <a:bodyPr>
            <a:normAutofit fontScale="85000" lnSpcReduction="10000"/>
          </a:bodyPr>
          <a:lstStyle/>
          <a:p>
            <a:pPr marL="0" indent="0" algn="just">
              <a:buNone/>
            </a:pPr>
            <a:r>
              <a:rPr lang="fr-FR" dirty="0"/>
              <a:t>Le secteur minier n’a souvent pas permis aux gouvernements de mobiliser les recettes attendues. Cela s’explique par plusieurs raisons, à savoir, la faiblesse de la gouvernance (le manque de transparence), des contrats mal ficelés, les incitations fiscales trop généreuses, la planification fiscale agressive de la part des multinationales et les politiques fiscales mal conçues.</a:t>
            </a:r>
          </a:p>
          <a:p>
            <a:pPr marL="0" indent="0" algn="just">
              <a:buNone/>
            </a:pPr>
            <a:r>
              <a:rPr lang="fr-FR" dirty="0"/>
              <a:t>Malgré le niveau élevé d’investissement privé dans ce secteur névralgique, une étude </a:t>
            </a:r>
            <a:r>
              <a:rPr lang="fr-FR" dirty="0">
                <a:solidFill>
                  <a:srgbClr val="FF0000"/>
                </a:solidFill>
              </a:rPr>
              <a:t>du FMI </a:t>
            </a:r>
            <a:r>
              <a:rPr lang="fr-FR" dirty="0"/>
              <a:t>permet de constater que bon nombre d’entreprises multinationales évitent de payer leurs impôts.</a:t>
            </a:r>
          </a:p>
          <a:p>
            <a:pPr marL="0" indent="0" algn="just">
              <a:buNone/>
            </a:pPr>
            <a:r>
              <a:rPr lang="fr-FR" dirty="0"/>
              <a:t>Or, la littérature sur la gouvernance des industries extractives n’insiste pas sur la transparence.</a:t>
            </a:r>
          </a:p>
          <a:p>
            <a:pPr marL="0" indent="0" algn="just">
              <a:buNone/>
            </a:pPr>
            <a:endParaRPr lang="fr-FR" dirty="0"/>
          </a:p>
        </p:txBody>
      </p:sp>
    </p:spTree>
    <p:extLst>
      <p:ext uri="{BB962C8B-B14F-4D97-AF65-F5344CB8AC3E}">
        <p14:creationId xmlns:p14="http://schemas.microsoft.com/office/powerpoint/2010/main" val="2909624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1BF0A-4EA1-EF55-BF95-473303E98DAA}"/>
              </a:ext>
            </a:extLst>
          </p:cNvPr>
          <p:cNvSpPr>
            <a:spLocks noGrp="1"/>
          </p:cNvSpPr>
          <p:nvPr>
            <p:ph type="title"/>
          </p:nvPr>
        </p:nvSpPr>
        <p:spPr/>
        <p:txBody>
          <a:bodyPr/>
          <a:lstStyle/>
          <a:p>
            <a:pPr algn="ctr"/>
            <a:r>
              <a:rPr lang="fr-FR" b="1" dirty="0"/>
              <a:t>Problématique de recherche</a:t>
            </a:r>
          </a:p>
        </p:txBody>
      </p:sp>
      <p:sp>
        <p:nvSpPr>
          <p:cNvPr id="3" name="Espace réservé du contenu 2">
            <a:extLst>
              <a:ext uri="{FF2B5EF4-FFF2-40B4-BE49-F238E27FC236}">
                <a16:creationId xmlns:a16="http://schemas.microsoft.com/office/drawing/2014/main" id="{0168F87B-FC52-A698-7657-7B8BCE82C799}"/>
              </a:ext>
            </a:extLst>
          </p:cNvPr>
          <p:cNvSpPr>
            <a:spLocks noGrp="1"/>
          </p:cNvSpPr>
          <p:nvPr>
            <p:ph idx="1"/>
          </p:nvPr>
        </p:nvSpPr>
        <p:spPr/>
        <p:txBody>
          <a:bodyPr>
            <a:normAutofit/>
          </a:bodyPr>
          <a:lstStyle/>
          <a:p>
            <a:pPr marL="0" indent="0" algn="just">
              <a:buNone/>
            </a:pPr>
            <a:r>
              <a:rPr lang="fr-FR" b="1" dirty="0"/>
              <a:t>Problème de recherche</a:t>
            </a:r>
            <a:endParaRPr lang="fr-FR" dirty="0"/>
          </a:p>
          <a:p>
            <a:pPr marL="0" indent="0" algn="just">
              <a:buNone/>
            </a:pPr>
            <a:r>
              <a:rPr lang="fr-FR" dirty="0"/>
              <a:t>La transparence comme facteur de mobilisation des ressources fiscales minières, pétrolières et gazières en Afrique</a:t>
            </a:r>
          </a:p>
          <a:p>
            <a:pPr marL="0" indent="0" algn="just">
              <a:buNone/>
            </a:pPr>
            <a:r>
              <a:rPr lang="fr-FR" b="1" dirty="0"/>
              <a:t>Question de recherche</a:t>
            </a:r>
            <a:r>
              <a:rPr lang="fr-FR" dirty="0"/>
              <a:t> : Pourquoi promouvoir la transparence fiscale dans les industries minières, pétrolières et gazières en Afrique ? Et Comment le faire?</a:t>
            </a:r>
          </a:p>
          <a:p>
            <a:endParaRPr lang="fr-FR" dirty="0"/>
          </a:p>
        </p:txBody>
      </p:sp>
    </p:spTree>
    <p:extLst>
      <p:ext uri="{BB962C8B-B14F-4D97-AF65-F5344CB8AC3E}">
        <p14:creationId xmlns:p14="http://schemas.microsoft.com/office/powerpoint/2010/main" val="168879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9D674-4290-6C4C-DE45-8B31B5524830}"/>
              </a:ext>
            </a:extLst>
          </p:cNvPr>
          <p:cNvSpPr>
            <a:spLocks noGrp="1"/>
          </p:cNvSpPr>
          <p:nvPr>
            <p:ph type="title"/>
          </p:nvPr>
        </p:nvSpPr>
        <p:spPr/>
        <p:txBody>
          <a:bodyPr/>
          <a:lstStyle/>
          <a:p>
            <a:pPr algn="ctr"/>
            <a:br>
              <a:rPr lang="fr-FR" b="1" dirty="0"/>
            </a:br>
            <a:r>
              <a:rPr lang="fr-FR" b="1" dirty="0"/>
              <a:t>Le cadre théorique de l’étude</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14166EE1-3E47-319E-EFEB-F5553F79AEDF}"/>
              </a:ext>
            </a:extLst>
          </p:cNvPr>
          <p:cNvSpPr>
            <a:spLocks noGrp="1"/>
          </p:cNvSpPr>
          <p:nvPr>
            <p:ph idx="1"/>
          </p:nvPr>
        </p:nvSpPr>
        <p:spPr/>
        <p:txBody>
          <a:bodyPr>
            <a:normAutofit fontScale="85000" lnSpcReduction="10000"/>
          </a:bodyPr>
          <a:lstStyle/>
          <a:p>
            <a:pPr marL="0" indent="0" algn="just">
              <a:buNone/>
            </a:pPr>
            <a:r>
              <a:rPr lang="fr-FR" dirty="0"/>
              <a:t>La théorie de la gouvernance multi-niveaux et multi-acteurs publique, responsable et éthique et humaine et inclusive, On peut y retrouver la théorie de l’acteur stratégique.</a:t>
            </a:r>
          </a:p>
          <a:p>
            <a:pPr marL="0" indent="0" algn="just">
              <a:buNone/>
            </a:pPr>
            <a:r>
              <a:rPr lang="fr-FR" dirty="0"/>
              <a:t>En utilisant une approche théorique basée sur l'économie politique hétérodoxe et l'école du pluralisme juridique, cet article contribue à poser les jalons d'une économie politique du secteur minier qui permette de rendre compte de la responsabilité d'acteurs peu visibles, à l'heure actuelle, dans la littérature.</a:t>
            </a:r>
          </a:p>
          <a:p>
            <a:pPr marL="0" indent="0" algn="just">
              <a:buNone/>
            </a:pPr>
            <a:r>
              <a:rPr lang="fr-FR" dirty="0"/>
              <a:t>Dans la perspective des transactions internationales, on peut retenir la théorie des coûts de transactions, la théorie de l’agence et la théorie de l’opportunisme.</a:t>
            </a:r>
          </a:p>
          <a:p>
            <a:endParaRPr lang="fr-FR" dirty="0"/>
          </a:p>
        </p:txBody>
      </p:sp>
    </p:spTree>
    <p:extLst>
      <p:ext uri="{BB962C8B-B14F-4D97-AF65-F5344CB8AC3E}">
        <p14:creationId xmlns:p14="http://schemas.microsoft.com/office/powerpoint/2010/main" val="3942201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75E6B-4145-74F4-7A5A-709E119526E8}"/>
              </a:ext>
            </a:extLst>
          </p:cNvPr>
          <p:cNvSpPr>
            <a:spLocks noGrp="1"/>
          </p:cNvSpPr>
          <p:nvPr>
            <p:ph type="title"/>
          </p:nvPr>
        </p:nvSpPr>
        <p:spPr/>
        <p:txBody>
          <a:bodyPr/>
          <a:lstStyle/>
          <a:p>
            <a:pPr algn="ctr"/>
            <a:r>
              <a:rPr lang="fr-FR" b="1" dirty="0"/>
              <a:t>La gouvernance : plusieurs théories ou plusieurs accents</a:t>
            </a:r>
          </a:p>
        </p:txBody>
      </p:sp>
      <p:sp>
        <p:nvSpPr>
          <p:cNvPr id="3" name="Espace réservé du contenu 2">
            <a:extLst>
              <a:ext uri="{FF2B5EF4-FFF2-40B4-BE49-F238E27FC236}">
                <a16:creationId xmlns:a16="http://schemas.microsoft.com/office/drawing/2014/main" id="{18456D2A-870E-0DEA-01AB-5A6EF50335DC}"/>
              </a:ext>
            </a:extLst>
          </p:cNvPr>
          <p:cNvSpPr>
            <a:spLocks noGrp="1"/>
          </p:cNvSpPr>
          <p:nvPr>
            <p:ph idx="1"/>
          </p:nvPr>
        </p:nvSpPr>
        <p:spPr/>
        <p:txBody>
          <a:bodyPr>
            <a:normAutofit/>
          </a:bodyPr>
          <a:lstStyle/>
          <a:p>
            <a:pPr marL="0" indent="0" algn="just">
              <a:buNone/>
            </a:pPr>
            <a:r>
              <a:rPr lang="fr-FR" dirty="0"/>
              <a:t>L’éthique, l’intégrité, la morale, la vertu et la déontologie sont au cœur de la gouvernance comme théorie qu’on trouve chez des auteurs comme Gerry Stoker, Gilles Paquet et d’autres. Ces dernières théories visent plutôt les processus de prises de décision sur des questions d’intérêt public, en faisant référence à une pluralité d’acteurs ou de groupes, d’ailleurs hautement variables selon les secteurs. Il y a une bonne composante descriptive et analytique dans ce genre d’approche.</a:t>
            </a:r>
          </a:p>
        </p:txBody>
      </p:sp>
    </p:spTree>
    <p:extLst>
      <p:ext uri="{BB962C8B-B14F-4D97-AF65-F5344CB8AC3E}">
        <p14:creationId xmlns:p14="http://schemas.microsoft.com/office/powerpoint/2010/main" val="2070389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467AD-2CF4-88B7-7FD5-6C70E84DBC4D}"/>
              </a:ext>
            </a:extLst>
          </p:cNvPr>
          <p:cNvSpPr>
            <a:spLocks noGrp="1"/>
          </p:cNvSpPr>
          <p:nvPr>
            <p:ph type="title"/>
          </p:nvPr>
        </p:nvSpPr>
        <p:spPr/>
        <p:txBody>
          <a:bodyPr/>
          <a:lstStyle/>
          <a:p>
            <a:pPr algn="ctr"/>
            <a:r>
              <a:rPr lang="fr-FR" b="1" dirty="0"/>
              <a:t>La gouvernance : plusieurs théories ou plusieurs accents</a:t>
            </a:r>
            <a:endParaRPr lang="fr-FR" dirty="0"/>
          </a:p>
        </p:txBody>
      </p:sp>
      <p:sp>
        <p:nvSpPr>
          <p:cNvPr id="3" name="Espace réservé du contenu 2">
            <a:extLst>
              <a:ext uri="{FF2B5EF4-FFF2-40B4-BE49-F238E27FC236}">
                <a16:creationId xmlns:a16="http://schemas.microsoft.com/office/drawing/2014/main" id="{4802C098-95DA-046D-A023-341B26BDBAF1}"/>
              </a:ext>
            </a:extLst>
          </p:cNvPr>
          <p:cNvSpPr>
            <a:spLocks noGrp="1"/>
          </p:cNvSpPr>
          <p:nvPr>
            <p:ph idx="1"/>
          </p:nvPr>
        </p:nvSpPr>
        <p:spPr/>
        <p:txBody>
          <a:bodyPr>
            <a:normAutofit fontScale="55000" lnSpcReduction="20000"/>
          </a:bodyPr>
          <a:lstStyle/>
          <a:p>
            <a:pPr marL="0" indent="0" algn="just">
              <a:buNone/>
            </a:pPr>
            <a:r>
              <a:rPr lang="fr-FR" dirty="0"/>
              <a:t>La gouvernance trouve donc à opérer deux inflexions essentielles dans la conduite du pouvoir dans les affaires publiques : « d’une part, elle signifie que des acteurs divers vont être associés aux processus décisionnels […] La gouvernance implique donc un décloisonnement entre public et privé, mais aussi entre les différents niveaux (international, régional, national, local). D’autre part, elle signifie que les solutions consensuelles, reposant sur l’accord des différents acteurs, vont être systématiquement préférées aux formules de type autoritaire… » (Chevalier, 2003). Selon cette logique évolutionniste, la gouvernance repose sur une approche pluraliste et interactive de l’action collective et constitue une réponse à la “crise de la gouvernance d’autorité” (Froger, 2006) comme ancien modèle de décision publique.</a:t>
            </a:r>
          </a:p>
          <a:p>
            <a:pPr marL="0" indent="0" algn="just">
              <a:buNone/>
            </a:pPr>
            <a:r>
              <a:rPr lang="fr-FR" dirty="0"/>
              <a:t>Dans une synthèse de cette approche, Theys (2008) souligne qu’il s’agit de « l’amorce d’un nouvel “art de gouverner”, original combinant :</a:t>
            </a:r>
          </a:p>
          <a:p>
            <a:pPr algn="just"/>
            <a:r>
              <a:rPr lang="fr-FR" dirty="0"/>
              <a:t>un souci évident de </a:t>
            </a:r>
            <a:r>
              <a:rPr lang="fr-FR" dirty="0" err="1"/>
              <a:t>relégitimation</a:t>
            </a:r>
            <a:r>
              <a:rPr lang="fr-FR" dirty="0"/>
              <a:t> et de modernisation de l’action publique – qui passe d’abord par plus de transparence ;</a:t>
            </a:r>
          </a:p>
          <a:p>
            <a:pPr algn="just"/>
            <a:r>
              <a:rPr lang="fr-FR" dirty="0"/>
              <a:t>des formes originales et multiples de coordination non hiérarchiques (et de </a:t>
            </a:r>
            <a:r>
              <a:rPr lang="fr-FR" dirty="0" err="1"/>
              <a:t>tranversalisation</a:t>
            </a:r>
            <a:r>
              <a:rPr lang="fr-FR" dirty="0"/>
              <a:t>) des actions collectives ;</a:t>
            </a:r>
          </a:p>
          <a:p>
            <a:pPr algn="just"/>
            <a:r>
              <a:rPr lang="fr-FR" dirty="0"/>
              <a:t>le passage à des formes plus ouvertes de rationalité (réflexive, procédurale…) ;</a:t>
            </a:r>
          </a:p>
          <a:p>
            <a:pPr algn="just"/>
            <a:r>
              <a:rPr lang="fr-FR" dirty="0"/>
              <a:t>et enfin, il ne faut pas l’oublier, un certain transfert de pouvoirs vers la société civile, les collectivités décentralisées ou des institutions autonomes (nationales ou internationales) ».</a:t>
            </a:r>
          </a:p>
          <a:p>
            <a:endParaRPr lang="fr-FR" dirty="0"/>
          </a:p>
        </p:txBody>
      </p:sp>
    </p:spTree>
    <p:extLst>
      <p:ext uri="{BB962C8B-B14F-4D97-AF65-F5344CB8AC3E}">
        <p14:creationId xmlns:p14="http://schemas.microsoft.com/office/powerpoint/2010/main" val="4276814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05A98-04DD-0EAC-9F81-33B4F17410C1}"/>
              </a:ext>
            </a:extLst>
          </p:cNvPr>
          <p:cNvSpPr>
            <a:spLocks noGrp="1"/>
          </p:cNvSpPr>
          <p:nvPr>
            <p:ph type="title"/>
          </p:nvPr>
        </p:nvSpPr>
        <p:spPr/>
        <p:txBody>
          <a:bodyPr/>
          <a:lstStyle/>
          <a:p>
            <a:pPr algn="ctr"/>
            <a:r>
              <a:rPr lang="fr-FR" b="1" dirty="0"/>
              <a:t>La théorie de la gouvernance</a:t>
            </a:r>
          </a:p>
        </p:txBody>
      </p:sp>
      <p:sp>
        <p:nvSpPr>
          <p:cNvPr id="3" name="Espace réservé du contenu 2">
            <a:extLst>
              <a:ext uri="{FF2B5EF4-FFF2-40B4-BE49-F238E27FC236}">
                <a16:creationId xmlns:a16="http://schemas.microsoft.com/office/drawing/2014/main" id="{416E8F25-90A6-6FB5-D72E-8665607F8B5B}"/>
              </a:ext>
            </a:extLst>
          </p:cNvPr>
          <p:cNvSpPr>
            <a:spLocks noGrp="1"/>
          </p:cNvSpPr>
          <p:nvPr>
            <p:ph idx="1"/>
          </p:nvPr>
        </p:nvSpPr>
        <p:spPr/>
        <p:txBody>
          <a:bodyPr>
            <a:normAutofit fontScale="92500" lnSpcReduction="10000"/>
          </a:bodyPr>
          <a:lstStyle/>
          <a:p>
            <a:pPr marL="0" indent="0" algn="just">
              <a:buNone/>
            </a:pPr>
            <a:r>
              <a:rPr lang="fr-FR" dirty="0"/>
              <a:t>La théorie de la gouvernance est liée ou fusionnée avec la théorie des stakeholders ou parties prenantes. Encore là, il faut distinguer ce qui dans la pratique des discours est souvent unifié, peut-être un peu rapidement. La théorie des parties prenantes est développée d’abord par les théoriciens américains dans le domaine assez vaste des sciences de l’organisation. Par exemple, on retrouve ce discours en sciences de gestion et en « éthique des affaires », mais dans tous les cas l’approche est centrée sur une organisation donnée dont l’on se demande qui en sont les parties prenantes.</a:t>
            </a:r>
          </a:p>
        </p:txBody>
      </p:sp>
    </p:spTree>
    <p:extLst>
      <p:ext uri="{BB962C8B-B14F-4D97-AF65-F5344CB8AC3E}">
        <p14:creationId xmlns:p14="http://schemas.microsoft.com/office/powerpoint/2010/main" val="3386984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8C61E-4208-BADB-9AC4-323FA21F0B70}"/>
              </a:ext>
            </a:extLst>
          </p:cNvPr>
          <p:cNvSpPr>
            <a:spLocks noGrp="1"/>
          </p:cNvSpPr>
          <p:nvPr>
            <p:ph type="title"/>
          </p:nvPr>
        </p:nvSpPr>
        <p:spPr/>
        <p:txBody>
          <a:bodyPr/>
          <a:lstStyle/>
          <a:p>
            <a:r>
              <a:rPr lang="fr-FR" b="1" dirty="0"/>
              <a:t>         La théorie de la gouvernance</a:t>
            </a:r>
            <a:endParaRPr lang="fr-FR" dirty="0"/>
          </a:p>
        </p:txBody>
      </p:sp>
      <p:sp>
        <p:nvSpPr>
          <p:cNvPr id="3" name="Espace réservé du contenu 2">
            <a:extLst>
              <a:ext uri="{FF2B5EF4-FFF2-40B4-BE49-F238E27FC236}">
                <a16:creationId xmlns:a16="http://schemas.microsoft.com/office/drawing/2014/main" id="{A05543C0-C3EB-C327-C49C-54D7785C5586}"/>
              </a:ext>
            </a:extLst>
          </p:cNvPr>
          <p:cNvSpPr>
            <a:spLocks noGrp="1"/>
          </p:cNvSpPr>
          <p:nvPr>
            <p:ph idx="1"/>
          </p:nvPr>
        </p:nvSpPr>
        <p:spPr/>
        <p:txBody>
          <a:bodyPr>
            <a:normAutofit fontScale="85000" lnSpcReduction="20000"/>
          </a:bodyPr>
          <a:lstStyle/>
          <a:p>
            <a:pPr marL="0" indent="0" algn="just">
              <a:buNone/>
            </a:pPr>
            <a:r>
              <a:rPr lang="fr-FR" dirty="0"/>
              <a:t>Comme théorie, la gouvernance renvoie à un nouveau modèle d’exercice du pouvoir en société. Elle implique une visée de participation publique et une vision décentrée du pouvoir, celui-ci n’étant plus la prérogative du seul État de droit. C’est le pouvoir en réseau, distribué comme l’est l’information. Comme le disait Gilles Paquet dans sa célèbre définition, la gouvernance c’est « la coordination efficace quand pouvoir, ressources et information sont vastement distribués ». Dans sa définition, Gerry Stoker semble placer un accent particulier sur l’absence de règles centrales: “</a:t>
            </a:r>
            <a:r>
              <a:rPr lang="fr-FR" i="1" dirty="0" err="1"/>
              <a:t>Governance</a:t>
            </a:r>
            <a:r>
              <a:rPr lang="fr-FR" i="1" dirty="0"/>
              <a:t> </a:t>
            </a:r>
            <a:r>
              <a:rPr lang="fr-FR" i="1" dirty="0" err="1"/>
              <a:t>is</a:t>
            </a:r>
            <a:r>
              <a:rPr lang="fr-FR" i="1" dirty="0"/>
              <a:t> about the </a:t>
            </a:r>
            <a:r>
              <a:rPr lang="fr-FR" i="1" dirty="0" err="1"/>
              <a:t>rules</a:t>
            </a:r>
            <a:r>
              <a:rPr lang="fr-FR" i="1" dirty="0"/>
              <a:t> of collective </a:t>
            </a:r>
            <a:r>
              <a:rPr lang="fr-FR" i="1" dirty="0" err="1"/>
              <a:t>decision-making</a:t>
            </a:r>
            <a:r>
              <a:rPr lang="fr-FR" i="1" dirty="0"/>
              <a:t> in settings </a:t>
            </a:r>
            <a:r>
              <a:rPr lang="fr-FR" i="1" dirty="0" err="1"/>
              <a:t>where</a:t>
            </a:r>
            <a:r>
              <a:rPr lang="fr-FR" i="1" dirty="0"/>
              <a:t> </a:t>
            </a:r>
            <a:r>
              <a:rPr lang="fr-FR" i="1" dirty="0" err="1"/>
              <a:t>there</a:t>
            </a:r>
            <a:r>
              <a:rPr lang="fr-FR" i="1" dirty="0"/>
              <a:t> are a </a:t>
            </a:r>
            <a:r>
              <a:rPr lang="fr-FR" i="1" dirty="0" err="1"/>
              <a:t>plurality</a:t>
            </a:r>
            <a:r>
              <a:rPr lang="fr-FR" i="1" dirty="0"/>
              <a:t> of </a:t>
            </a:r>
            <a:r>
              <a:rPr lang="fr-FR" i="1" dirty="0" err="1"/>
              <a:t>actors</a:t>
            </a:r>
            <a:r>
              <a:rPr lang="fr-FR" i="1" dirty="0"/>
              <a:t> or organisations and </a:t>
            </a:r>
            <a:r>
              <a:rPr lang="fr-FR" i="1" dirty="0" err="1"/>
              <a:t>where</a:t>
            </a:r>
            <a:r>
              <a:rPr lang="fr-FR" i="1" dirty="0"/>
              <a:t> no </a:t>
            </a:r>
            <a:r>
              <a:rPr lang="fr-FR" i="1" dirty="0" err="1"/>
              <a:t>formal</a:t>
            </a:r>
            <a:r>
              <a:rPr lang="fr-FR" i="1" dirty="0"/>
              <a:t> control system can </a:t>
            </a:r>
            <a:r>
              <a:rPr lang="fr-FR" i="1" dirty="0" err="1"/>
              <a:t>dictate</a:t>
            </a:r>
            <a:r>
              <a:rPr lang="fr-FR" i="1" dirty="0"/>
              <a:t> the </a:t>
            </a:r>
            <a:r>
              <a:rPr lang="fr-FR" i="1" dirty="0" err="1"/>
              <a:t>terms</a:t>
            </a:r>
            <a:r>
              <a:rPr lang="fr-FR" i="1" dirty="0"/>
              <a:t> of the </a:t>
            </a:r>
            <a:r>
              <a:rPr lang="fr-FR" i="1" dirty="0" err="1"/>
              <a:t>relationship</a:t>
            </a:r>
            <a:r>
              <a:rPr lang="fr-FR" i="1" dirty="0"/>
              <a:t> </a:t>
            </a:r>
            <a:r>
              <a:rPr lang="fr-FR" i="1" dirty="0" err="1"/>
              <a:t>between</a:t>
            </a:r>
            <a:r>
              <a:rPr lang="fr-FR" i="1" dirty="0"/>
              <a:t> </a:t>
            </a:r>
            <a:r>
              <a:rPr lang="fr-FR" i="1" dirty="0" err="1"/>
              <a:t>these</a:t>
            </a:r>
            <a:r>
              <a:rPr lang="fr-FR" i="1" dirty="0"/>
              <a:t> </a:t>
            </a:r>
            <a:r>
              <a:rPr lang="fr-FR" i="1" dirty="0" err="1"/>
              <a:t>actors</a:t>
            </a:r>
            <a:r>
              <a:rPr lang="fr-FR" i="1" dirty="0"/>
              <a:t> and organisations</a:t>
            </a:r>
            <a:r>
              <a:rPr lang="fr-FR" dirty="0"/>
              <a:t>”.</a:t>
            </a:r>
          </a:p>
        </p:txBody>
      </p:sp>
    </p:spTree>
    <p:extLst>
      <p:ext uri="{BB962C8B-B14F-4D97-AF65-F5344CB8AC3E}">
        <p14:creationId xmlns:p14="http://schemas.microsoft.com/office/powerpoint/2010/main" val="3081143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41BBC-F9C5-6D2B-BFC9-D7D68B482C07}"/>
              </a:ext>
            </a:extLst>
          </p:cNvPr>
          <p:cNvSpPr>
            <a:spLocks noGrp="1"/>
          </p:cNvSpPr>
          <p:nvPr>
            <p:ph type="title"/>
          </p:nvPr>
        </p:nvSpPr>
        <p:spPr/>
        <p:txBody>
          <a:bodyPr/>
          <a:lstStyle/>
          <a:p>
            <a:pPr algn="ctr"/>
            <a:r>
              <a:rPr lang="fr-FR" b="1" dirty="0"/>
              <a:t>La théorie de la gouvernance</a:t>
            </a:r>
            <a:endParaRPr lang="fr-FR" dirty="0"/>
          </a:p>
        </p:txBody>
      </p:sp>
      <p:sp>
        <p:nvSpPr>
          <p:cNvPr id="3" name="Espace réservé du contenu 2">
            <a:extLst>
              <a:ext uri="{FF2B5EF4-FFF2-40B4-BE49-F238E27FC236}">
                <a16:creationId xmlns:a16="http://schemas.microsoft.com/office/drawing/2014/main" id="{F61B5839-3C9D-40D7-E059-A9F8F2C9BD73}"/>
              </a:ext>
            </a:extLst>
          </p:cNvPr>
          <p:cNvSpPr>
            <a:spLocks noGrp="1"/>
          </p:cNvSpPr>
          <p:nvPr>
            <p:ph idx="1"/>
          </p:nvPr>
        </p:nvSpPr>
        <p:spPr/>
        <p:txBody>
          <a:bodyPr/>
          <a:lstStyle/>
          <a:p>
            <a:pPr marL="0" indent="0" algn="just">
              <a:buNone/>
            </a:pPr>
            <a:r>
              <a:rPr lang="fr-FR" dirty="0"/>
              <a:t>« Le terme de gouvernance est associé à la fois à la démocratie et à l’administration, à la transparence, la participation et la responsabilité. » (</a:t>
            </a:r>
            <a:r>
              <a:rPr lang="fr-FR" dirty="0" err="1"/>
              <a:t>Brodagh</a:t>
            </a:r>
            <a:r>
              <a:rPr lang="fr-FR" dirty="0"/>
              <a:t>, 1998)</a:t>
            </a:r>
          </a:p>
        </p:txBody>
      </p:sp>
    </p:spTree>
    <p:extLst>
      <p:ext uri="{BB962C8B-B14F-4D97-AF65-F5344CB8AC3E}">
        <p14:creationId xmlns:p14="http://schemas.microsoft.com/office/powerpoint/2010/main" val="3964139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599BC-C0B0-8D3D-0FC3-9397DC61C781}"/>
              </a:ext>
            </a:extLst>
          </p:cNvPr>
          <p:cNvSpPr>
            <a:spLocks noGrp="1"/>
          </p:cNvSpPr>
          <p:nvPr>
            <p:ph type="title"/>
          </p:nvPr>
        </p:nvSpPr>
        <p:spPr/>
        <p:txBody>
          <a:bodyPr/>
          <a:lstStyle/>
          <a:p>
            <a:pPr algn="ctr"/>
            <a:r>
              <a:rPr lang="fr-FR" b="1" dirty="0"/>
              <a:t>La théorie de l’acteur stratégique</a:t>
            </a:r>
          </a:p>
        </p:txBody>
      </p:sp>
      <p:sp>
        <p:nvSpPr>
          <p:cNvPr id="3" name="Espace réservé du contenu 2">
            <a:extLst>
              <a:ext uri="{FF2B5EF4-FFF2-40B4-BE49-F238E27FC236}">
                <a16:creationId xmlns:a16="http://schemas.microsoft.com/office/drawing/2014/main" id="{A52027D1-0210-3571-3F17-A8B4B88ECD6C}"/>
              </a:ext>
            </a:extLst>
          </p:cNvPr>
          <p:cNvSpPr>
            <a:spLocks noGrp="1"/>
          </p:cNvSpPr>
          <p:nvPr>
            <p:ph idx="1"/>
          </p:nvPr>
        </p:nvSpPr>
        <p:spPr/>
        <p:txBody>
          <a:bodyPr>
            <a:normAutofit fontScale="85000" lnSpcReduction="10000"/>
          </a:bodyPr>
          <a:lstStyle/>
          <a:p>
            <a:pPr marL="0" indent="0" algn="just">
              <a:buNone/>
            </a:pPr>
            <a:r>
              <a:rPr lang="fr-FR" dirty="0"/>
              <a:t>La théorie de l’acteur stratégique élaborée au cours des années 1970 : i) les acteurs ont chacun leurs enjeux propres et poursuivent des objectifs différents ; ii) un dysfonctionnement est la réponse à un enjeu non dévoilé d’un des acteurs ; iii) les acteurs mobilisent leurs ressources et tentent de contourner les contraintes pour atteindre leurs enjeux ; iv) les acteurs fixent leur stratégie en fonction de ces ressources et contraintes (</a:t>
            </a:r>
            <a:r>
              <a:rPr lang="fr-FR" dirty="0" err="1"/>
              <a:t>Maname</a:t>
            </a:r>
            <a:r>
              <a:rPr lang="fr-FR" dirty="0"/>
              <a:t>, 2022).</a:t>
            </a:r>
          </a:p>
          <a:p>
            <a:pPr marL="0" indent="0" algn="just">
              <a:buNone/>
            </a:pPr>
            <a:r>
              <a:rPr lang="fr-FR" dirty="0"/>
              <a:t>Pour </a:t>
            </a:r>
            <a:r>
              <a:rPr lang="fr-FR" dirty="0" err="1"/>
              <a:t>Sakpane-Gbati</a:t>
            </a:r>
            <a:r>
              <a:rPr lang="fr-FR" dirty="0"/>
              <a:t> (2011), la moralisation de la vie politique est souhaitable, on ne cessera de le dire. « On ne fait pas de la politique avec la morale. On n’en fait pas davantage sans elle» (André Malraux). </a:t>
            </a:r>
          </a:p>
        </p:txBody>
      </p:sp>
    </p:spTree>
    <p:extLst>
      <p:ext uri="{BB962C8B-B14F-4D97-AF65-F5344CB8AC3E}">
        <p14:creationId xmlns:p14="http://schemas.microsoft.com/office/powerpoint/2010/main" val="1209553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9CE6C-72BE-F179-6FA2-3BD784C0A4CD}"/>
              </a:ext>
            </a:extLst>
          </p:cNvPr>
          <p:cNvSpPr>
            <a:spLocks noGrp="1"/>
          </p:cNvSpPr>
          <p:nvPr>
            <p:ph type="title"/>
          </p:nvPr>
        </p:nvSpPr>
        <p:spPr/>
        <p:txBody>
          <a:bodyPr/>
          <a:lstStyle/>
          <a:p>
            <a:pPr algn="ctr"/>
            <a:r>
              <a:rPr lang="fr-FR" b="1" dirty="0"/>
              <a:t>La théorie de l’opportunisme</a:t>
            </a:r>
          </a:p>
        </p:txBody>
      </p:sp>
      <p:sp>
        <p:nvSpPr>
          <p:cNvPr id="3" name="Espace réservé du contenu 2">
            <a:extLst>
              <a:ext uri="{FF2B5EF4-FFF2-40B4-BE49-F238E27FC236}">
                <a16:creationId xmlns:a16="http://schemas.microsoft.com/office/drawing/2014/main" id="{02E89BC2-F37A-2831-B353-01A6913E9F02}"/>
              </a:ext>
            </a:extLst>
          </p:cNvPr>
          <p:cNvSpPr>
            <a:spLocks noGrp="1"/>
          </p:cNvSpPr>
          <p:nvPr>
            <p:ph idx="1"/>
          </p:nvPr>
        </p:nvSpPr>
        <p:spPr/>
        <p:txBody>
          <a:bodyPr>
            <a:normAutofit fontScale="92500" lnSpcReduction="20000"/>
          </a:bodyPr>
          <a:lstStyle/>
          <a:p>
            <a:pPr marL="0" indent="0" algn="just">
              <a:buNone/>
            </a:pPr>
            <a:r>
              <a:rPr lang="fr-FR" dirty="0"/>
              <a:t>Quant à la théorie de l’opportunisme, elle a été apportée pour la première fois par </a:t>
            </a:r>
            <a:r>
              <a:rPr lang="fr-FR" dirty="0" err="1"/>
              <a:t>Alchian</a:t>
            </a:r>
            <a:r>
              <a:rPr lang="fr-FR" dirty="0"/>
              <a:t> et </a:t>
            </a:r>
            <a:r>
              <a:rPr lang="fr-FR" dirty="0" err="1"/>
              <a:t>Demsetz</a:t>
            </a:r>
            <a:r>
              <a:rPr lang="fr-FR" dirty="0"/>
              <a:t> (1972) et repris par Williamson (1975). Ce concept illustre la volonté des différentes parties d’agir dans leur propre intérêt tout en trompant éventuellement, et d’une façon volontaire, les autres parties contractantes. Williamson distingue l’opportunisme </a:t>
            </a:r>
            <a:r>
              <a:rPr lang="fr-FR" i="1" dirty="0"/>
              <a:t>ex ante</a:t>
            </a:r>
            <a:r>
              <a:rPr lang="fr-FR" dirty="0"/>
              <a:t>, qui traduit une volonté de </a:t>
            </a:r>
            <a:r>
              <a:rPr lang="fr-FR" b="1" dirty="0">
                <a:solidFill>
                  <a:srgbClr val="FF0000"/>
                </a:solidFill>
              </a:rPr>
              <a:t>tromper</a:t>
            </a:r>
            <a:r>
              <a:rPr lang="fr-FR" dirty="0"/>
              <a:t> son partenaire et l’opportunisme ex post, qui se limite à profiter des espaces de flou laissé par le contrat pour adopter une attitude honnête, mais non équitable (appropriation d’une plus grande partie du profit au détriment du contractant).</a:t>
            </a:r>
          </a:p>
          <a:p>
            <a:endParaRPr lang="fr-FR" dirty="0"/>
          </a:p>
        </p:txBody>
      </p:sp>
    </p:spTree>
    <p:extLst>
      <p:ext uri="{BB962C8B-B14F-4D97-AF65-F5344CB8AC3E}">
        <p14:creationId xmlns:p14="http://schemas.microsoft.com/office/powerpoint/2010/main" val="311381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err="1">
                <a:solidFill>
                  <a:srgbClr val="174C4F"/>
                </a:solidFill>
              </a:rPr>
              <a:t>Prenons</a:t>
            </a:r>
            <a:r>
              <a:rPr lang="en-US" b="1" dirty="0">
                <a:solidFill>
                  <a:srgbClr val="174C4F"/>
                </a:solidFill>
              </a:rPr>
              <a:t> </a:t>
            </a:r>
            <a:r>
              <a:rPr lang="en-US" b="1" dirty="0" err="1">
                <a:solidFill>
                  <a:srgbClr val="174C4F"/>
                </a:solidFill>
              </a:rPr>
              <a:t>l’envol</a:t>
            </a:r>
            <a:r>
              <a:rPr lang="en-US" b="1" dirty="0">
                <a:solidFill>
                  <a:srgbClr val="174C4F"/>
                </a:solidFill>
              </a:rPr>
              <a:t> !</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lgn="just">
              <a:buNone/>
            </a:pPr>
            <a:endParaRPr lang="fr-FR" dirty="0"/>
          </a:p>
          <a:p>
            <a:pPr marL="0" indent="0" algn="just">
              <a:buNone/>
            </a:pPr>
            <a:r>
              <a:rPr lang="fr-FR" dirty="0"/>
              <a:t> </a:t>
            </a:r>
            <a:r>
              <a:rPr lang="fr-FR" b="1" dirty="0"/>
              <a:t>« 14. Le capital humain de l’Afrique sera entièrement développé en tant que ressource la plus précieuse, notamment par des investissements soutenus fondés sur l’universalité en matière d’éducation de la petite enfance et d’éducation de base, et également par des investissements soutenus dans l’enseignement supérieur, la science, la technologie, la recherche et l’innovation, et éliminer les inégalités entre les hommes et les femmes à tous les niveaux de l’éducation. L’accès aux études supérieures sera étendu et renforcé en assurant des infrastructures modernes de classe mondiale pour l’apprentissage et la recherche, pour appuyer les réformes scientifiques qui sous-tendent la transformation du continent». ASPIRATION 1 de la Vision Africaine 2063</a:t>
            </a:r>
            <a:endParaRPr lang="fr-FR" dirty="0"/>
          </a:p>
          <a:p>
            <a:endParaRPr lang="fr-FR" dirty="0"/>
          </a:p>
        </p:txBody>
      </p:sp>
    </p:spTree>
    <p:extLst>
      <p:ext uri="{BB962C8B-B14F-4D97-AF65-F5344CB8AC3E}">
        <p14:creationId xmlns:p14="http://schemas.microsoft.com/office/powerpoint/2010/main" val="82597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DDB8-E3CB-5578-1F00-215FA301557D}"/>
              </a:ext>
            </a:extLst>
          </p:cNvPr>
          <p:cNvSpPr>
            <a:spLocks noGrp="1"/>
          </p:cNvSpPr>
          <p:nvPr>
            <p:ph type="title"/>
          </p:nvPr>
        </p:nvSpPr>
        <p:spPr/>
        <p:txBody>
          <a:bodyPr/>
          <a:lstStyle/>
          <a:p>
            <a:pPr algn="ctr"/>
            <a:r>
              <a:rPr lang="fr-FR" b="1" dirty="0"/>
              <a:t>La théorie de l’opportunisme</a:t>
            </a:r>
            <a:endParaRPr lang="fr-FR" dirty="0"/>
          </a:p>
        </p:txBody>
      </p:sp>
      <p:sp>
        <p:nvSpPr>
          <p:cNvPr id="3" name="Espace réservé du contenu 2">
            <a:extLst>
              <a:ext uri="{FF2B5EF4-FFF2-40B4-BE49-F238E27FC236}">
                <a16:creationId xmlns:a16="http://schemas.microsoft.com/office/drawing/2014/main" id="{1FA9C993-20C3-3BA4-C938-E05FBDD04382}"/>
              </a:ext>
            </a:extLst>
          </p:cNvPr>
          <p:cNvSpPr>
            <a:spLocks noGrp="1"/>
          </p:cNvSpPr>
          <p:nvPr>
            <p:ph idx="1"/>
          </p:nvPr>
        </p:nvSpPr>
        <p:spPr/>
        <p:txBody>
          <a:bodyPr/>
          <a:lstStyle/>
          <a:p>
            <a:pPr marL="0" indent="0" algn="just">
              <a:buNone/>
            </a:pPr>
            <a:r>
              <a:rPr lang="fr-FR" dirty="0"/>
              <a:t>Les asymétries d’information (entre l’Etat et les citoyens, entre le politique et l’administratif, entre l’exécutif et le législatif, </a:t>
            </a:r>
            <a:r>
              <a:rPr lang="fr-FR" dirty="0" err="1"/>
              <a:t>etc</a:t>
            </a:r>
            <a:r>
              <a:rPr lang="fr-FR" dirty="0"/>
              <a:t>) entraînent des comportements opportunistes, qui nuisent à l’allocation des ressources et empêchent le débat public, tandis que l’absence ou l’insuffisance d’information limite la rationalité des acteurs et  heurte le fonctionnement de </a:t>
            </a:r>
            <a:r>
              <a:rPr lang="fr-FR"/>
              <a:t>la démocratie.</a:t>
            </a:r>
            <a:endParaRPr lang="fr-FR" dirty="0"/>
          </a:p>
        </p:txBody>
      </p:sp>
    </p:spTree>
    <p:extLst>
      <p:ext uri="{BB962C8B-B14F-4D97-AF65-F5344CB8AC3E}">
        <p14:creationId xmlns:p14="http://schemas.microsoft.com/office/powerpoint/2010/main" val="275042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456BB-BB96-57C0-09B1-58453579F8E4}"/>
              </a:ext>
            </a:extLst>
          </p:cNvPr>
          <p:cNvSpPr>
            <a:spLocks noGrp="1"/>
          </p:cNvSpPr>
          <p:nvPr>
            <p:ph type="title"/>
          </p:nvPr>
        </p:nvSpPr>
        <p:spPr/>
        <p:txBody>
          <a:bodyPr/>
          <a:lstStyle/>
          <a:p>
            <a:pPr algn="ctr"/>
            <a:br>
              <a:rPr lang="fr-FR" b="1" dirty="0"/>
            </a:br>
            <a:r>
              <a:rPr lang="fr-FR" b="1" dirty="0"/>
              <a:t>Méthodologie de recherche</a:t>
            </a:r>
            <a:br>
              <a:rPr lang="fr-FR" dirty="0"/>
            </a:br>
            <a:endParaRPr lang="fr-FR" dirty="0"/>
          </a:p>
        </p:txBody>
      </p:sp>
      <p:sp>
        <p:nvSpPr>
          <p:cNvPr id="3" name="Espace réservé du contenu 2">
            <a:extLst>
              <a:ext uri="{FF2B5EF4-FFF2-40B4-BE49-F238E27FC236}">
                <a16:creationId xmlns:a16="http://schemas.microsoft.com/office/drawing/2014/main" id="{8FDAB426-6290-A085-9561-00773D352CE0}"/>
              </a:ext>
            </a:extLst>
          </p:cNvPr>
          <p:cNvSpPr>
            <a:spLocks noGrp="1"/>
          </p:cNvSpPr>
          <p:nvPr>
            <p:ph idx="1"/>
          </p:nvPr>
        </p:nvSpPr>
        <p:spPr/>
        <p:txBody>
          <a:bodyPr>
            <a:normAutofit fontScale="92500" lnSpcReduction="20000"/>
          </a:bodyPr>
          <a:lstStyle/>
          <a:p>
            <a:pPr algn="just"/>
            <a:r>
              <a:rPr lang="fr-FR" dirty="0"/>
              <a:t>L’approche transdisciplinaire et multidisciplinaire</a:t>
            </a:r>
          </a:p>
          <a:p>
            <a:pPr algn="just"/>
            <a:r>
              <a:rPr lang="fr-FR" dirty="0"/>
              <a:t>L’approche multiscalaire et </a:t>
            </a:r>
            <a:r>
              <a:rPr lang="fr-FR" dirty="0" err="1"/>
              <a:t>transcalaire</a:t>
            </a:r>
            <a:endParaRPr lang="fr-FR" dirty="0"/>
          </a:p>
          <a:p>
            <a:pPr marL="0" indent="0" algn="just">
              <a:buNone/>
            </a:pPr>
            <a:r>
              <a:rPr lang="fr-FR" dirty="0"/>
              <a:t>Les phénomènes d’échelles sont encore un autre niveau d’interrogation, entre le local et l’international en passant par le municipal, le régional, le provincial et le national; on parle parfois alors de gouvernance multiscalaire.</a:t>
            </a:r>
          </a:p>
          <a:p>
            <a:pPr marL="0" indent="0" algn="just">
              <a:buNone/>
            </a:pPr>
            <a:r>
              <a:rPr lang="fr-FR" dirty="0"/>
              <a:t> Une démarche ou une approche multiscalaire ne se contente pas d'une ou deux échelles pour appréhender une situation géographique mais fait au contraire appel à une large palette d'échelles possibles, du local au mondial en passant par le régional ou l'international (les échelles « méso »).</a:t>
            </a:r>
          </a:p>
        </p:txBody>
      </p:sp>
    </p:spTree>
    <p:extLst>
      <p:ext uri="{BB962C8B-B14F-4D97-AF65-F5344CB8AC3E}">
        <p14:creationId xmlns:p14="http://schemas.microsoft.com/office/powerpoint/2010/main" val="4208659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37FD4-FBAD-1D39-C842-81DA264E5140}"/>
              </a:ext>
            </a:extLst>
          </p:cNvPr>
          <p:cNvSpPr>
            <a:spLocks noGrp="1"/>
          </p:cNvSpPr>
          <p:nvPr>
            <p:ph type="title"/>
          </p:nvPr>
        </p:nvSpPr>
        <p:spPr/>
        <p:txBody>
          <a:bodyPr/>
          <a:lstStyle/>
          <a:p>
            <a:pPr algn="ctr"/>
            <a:r>
              <a:rPr lang="fr-FR" dirty="0"/>
              <a:t>   </a:t>
            </a:r>
            <a:r>
              <a:rPr lang="fr-FR" b="1" dirty="0"/>
              <a:t>Approche multiscalaire</a:t>
            </a:r>
          </a:p>
        </p:txBody>
      </p:sp>
      <p:sp>
        <p:nvSpPr>
          <p:cNvPr id="3" name="Espace réservé du contenu 2">
            <a:extLst>
              <a:ext uri="{FF2B5EF4-FFF2-40B4-BE49-F238E27FC236}">
                <a16:creationId xmlns:a16="http://schemas.microsoft.com/office/drawing/2014/main" id="{54CA49EF-8EB7-6C17-0659-5FB81D016827}"/>
              </a:ext>
            </a:extLst>
          </p:cNvPr>
          <p:cNvSpPr>
            <a:spLocks noGrp="1"/>
          </p:cNvSpPr>
          <p:nvPr>
            <p:ph idx="1"/>
          </p:nvPr>
        </p:nvSpPr>
        <p:spPr/>
        <p:txBody>
          <a:bodyPr>
            <a:normAutofit fontScale="92500" lnSpcReduction="10000"/>
          </a:bodyPr>
          <a:lstStyle/>
          <a:p>
            <a:pPr marL="0" indent="0" algn="just">
              <a:buNone/>
            </a:pPr>
            <a:r>
              <a:rPr lang="fr-FR" dirty="0"/>
              <a:t>Cette démarche consiste à considérer l’inscription des différents phénomènes étudiés à une échelle géographique pertinente, et à recenser les intersections, les chevauchements qui s’opèrent selon les échelles. Ainsi, la gouvernance des industries extractives et énergétiques ne peut être appréhendée sans l’analyse des multinationales, entreprises mondiales et leurs puissances protectrices ainsi que les impacts de l’exploitation et du commerce des matières premières sur les populations locales. La fiscalité minière, gazière et pétrolière a une dimension globale, a-territoriale.</a:t>
            </a:r>
          </a:p>
        </p:txBody>
      </p:sp>
    </p:spTree>
    <p:extLst>
      <p:ext uri="{BB962C8B-B14F-4D97-AF65-F5344CB8AC3E}">
        <p14:creationId xmlns:p14="http://schemas.microsoft.com/office/powerpoint/2010/main" val="441151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F56F3-0E26-0898-B633-8472B6BDF690}"/>
              </a:ext>
            </a:extLst>
          </p:cNvPr>
          <p:cNvSpPr>
            <a:spLocks noGrp="1"/>
          </p:cNvSpPr>
          <p:nvPr>
            <p:ph type="title"/>
          </p:nvPr>
        </p:nvSpPr>
        <p:spPr/>
        <p:txBody>
          <a:bodyPr/>
          <a:lstStyle/>
          <a:p>
            <a:pPr algn="ctr"/>
            <a:r>
              <a:rPr lang="fr-FR" b="1" dirty="0"/>
              <a:t>Principes clés de la gouvernance publique</a:t>
            </a:r>
          </a:p>
        </p:txBody>
      </p:sp>
      <p:sp>
        <p:nvSpPr>
          <p:cNvPr id="3" name="Espace réservé du contenu 2">
            <a:extLst>
              <a:ext uri="{FF2B5EF4-FFF2-40B4-BE49-F238E27FC236}">
                <a16:creationId xmlns:a16="http://schemas.microsoft.com/office/drawing/2014/main" id="{1156DF71-9780-862D-4245-D4FBD683AAEF}"/>
              </a:ext>
            </a:extLst>
          </p:cNvPr>
          <p:cNvSpPr>
            <a:spLocks noGrp="1"/>
          </p:cNvSpPr>
          <p:nvPr>
            <p:ph idx="1"/>
          </p:nvPr>
        </p:nvSpPr>
        <p:spPr/>
        <p:txBody>
          <a:bodyPr>
            <a:normAutofit fontScale="62500" lnSpcReduction="20000"/>
          </a:bodyPr>
          <a:lstStyle/>
          <a:p>
            <a:pPr algn="just"/>
            <a:r>
              <a:rPr lang="fr-FR" b="1" dirty="0"/>
              <a:t>Pluralisme et interdépendance des acteurs</a:t>
            </a:r>
            <a:r>
              <a:rPr lang="fr-FR" dirty="0"/>
              <a:t> </a:t>
            </a:r>
          </a:p>
          <a:p>
            <a:pPr algn="just"/>
            <a:r>
              <a:rPr lang="fr-FR" b="1" dirty="0"/>
              <a:t>Coopération et dialogue</a:t>
            </a:r>
          </a:p>
          <a:p>
            <a:pPr algn="just"/>
            <a:r>
              <a:rPr lang="fr-FR" b="1" dirty="0"/>
              <a:t>Transparence et responsabilité</a:t>
            </a:r>
          </a:p>
          <a:p>
            <a:pPr algn="just"/>
            <a:r>
              <a:rPr lang="fr-FR" b="1" dirty="0"/>
              <a:t>Approche participative</a:t>
            </a:r>
          </a:p>
          <a:p>
            <a:pPr algn="just"/>
            <a:r>
              <a:rPr lang="fr-FR" dirty="0"/>
              <a:t>Objectifs, finalités, résultats et impacts</a:t>
            </a:r>
          </a:p>
          <a:p>
            <a:pPr algn="just"/>
            <a:r>
              <a:rPr lang="fr-FR" dirty="0"/>
              <a:t>Reddition des comptes</a:t>
            </a:r>
          </a:p>
          <a:p>
            <a:pPr algn="just"/>
            <a:r>
              <a:rPr lang="fr-FR" b="1" dirty="0"/>
              <a:t>Efficience et légitimité</a:t>
            </a:r>
            <a:r>
              <a:rPr lang="fr-FR" dirty="0"/>
              <a:t> </a:t>
            </a:r>
          </a:p>
          <a:p>
            <a:pPr algn="just"/>
            <a:r>
              <a:rPr lang="fr-FR" b="1" dirty="0"/>
              <a:t>Développement économique et social</a:t>
            </a:r>
            <a:r>
              <a:rPr lang="fr-FR" dirty="0"/>
              <a:t> </a:t>
            </a:r>
          </a:p>
          <a:p>
            <a:pPr algn="just"/>
            <a:r>
              <a:rPr lang="fr-FR" b="1" dirty="0"/>
              <a:t>Intelligence collective</a:t>
            </a:r>
          </a:p>
          <a:p>
            <a:pPr algn="just"/>
            <a:r>
              <a:rPr lang="fr-FR" b="1" dirty="0"/>
              <a:t>"Nouvelle gouvernance publique"</a:t>
            </a:r>
            <a:r>
              <a:rPr lang="fr-FR" dirty="0"/>
              <a:t> </a:t>
            </a:r>
          </a:p>
          <a:p>
            <a:pPr marL="0" indent="0" algn="just">
              <a:buNone/>
            </a:pPr>
            <a:r>
              <a:rPr lang="fr-FR" dirty="0"/>
              <a:t>Ce terme décrit l'émergence de nouveaux modèles de gouvernance, caractérisés par la </a:t>
            </a:r>
            <a:r>
              <a:rPr lang="fr-FR" dirty="0" err="1"/>
              <a:t>transversalisation</a:t>
            </a:r>
            <a:r>
              <a:rPr lang="fr-FR" dirty="0"/>
              <a:t> des actions, la modernisation de l'action publique et un transfert de pouvoir vers la société civile.</a:t>
            </a:r>
          </a:p>
          <a:p>
            <a:endParaRPr lang="fr-FR" dirty="0"/>
          </a:p>
        </p:txBody>
      </p:sp>
    </p:spTree>
    <p:extLst>
      <p:ext uri="{BB962C8B-B14F-4D97-AF65-F5344CB8AC3E}">
        <p14:creationId xmlns:p14="http://schemas.microsoft.com/office/powerpoint/2010/main" val="312726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029B3-6100-FC06-51EC-1AC6618E5EB3}"/>
              </a:ext>
            </a:extLst>
          </p:cNvPr>
          <p:cNvSpPr>
            <a:spLocks noGrp="1"/>
          </p:cNvSpPr>
          <p:nvPr>
            <p:ph type="title"/>
          </p:nvPr>
        </p:nvSpPr>
        <p:spPr/>
        <p:txBody>
          <a:bodyPr/>
          <a:lstStyle/>
          <a:p>
            <a:pPr algn="ctr"/>
            <a:r>
              <a:rPr lang="fr-FR" b="1" dirty="0"/>
              <a:t>Quatre (4) grandes conclusions de mon étude </a:t>
            </a:r>
          </a:p>
        </p:txBody>
      </p:sp>
      <p:sp>
        <p:nvSpPr>
          <p:cNvPr id="3" name="Espace réservé du contenu 2">
            <a:extLst>
              <a:ext uri="{FF2B5EF4-FFF2-40B4-BE49-F238E27FC236}">
                <a16:creationId xmlns:a16="http://schemas.microsoft.com/office/drawing/2014/main" id="{CF33E2AB-43D9-83FF-5D6C-0B94282DD84B}"/>
              </a:ext>
            </a:extLst>
          </p:cNvPr>
          <p:cNvSpPr>
            <a:spLocks noGrp="1"/>
          </p:cNvSpPr>
          <p:nvPr>
            <p:ph idx="1"/>
          </p:nvPr>
        </p:nvSpPr>
        <p:spPr/>
        <p:txBody>
          <a:bodyPr>
            <a:normAutofit fontScale="62500" lnSpcReduction="20000"/>
          </a:bodyPr>
          <a:lstStyle/>
          <a:p>
            <a:pPr marL="0" indent="0" algn="just">
              <a:buNone/>
            </a:pPr>
            <a:r>
              <a:rPr lang="fr-FR" dirty="0"/>
              <a:t>1.</a:t>
            </a:r>
            <a:r>
              <a:rPr lang="fr-FR" b="1" dirty="0"/>
              <a:t>La transparence, au-delà de la mobilisation des ressources fiscales</a:t>
            </a:r>
          </a:p>
          <a:p>
            <a:pPr marL="0" indent="0" algn="just">
              <a:buNone/>
            </a:pPr>
            <a:r>
              <a:rPr lang="fr-FR" b="1" dirty="0"/>
              <a:t>La transparence, un principe</a:t>
            </a:r>
            <a:r>
              <a:rPr lang="fr-FR" dirty="0"/>
              <a:t> fondamental et cardinal de la gouvernance, un pilier protecteur de l’intégrité publique, désigne le droit à savoir et l’accès public à l’information. La transparence est « la qualité est ce qui laisse paraître la réalité tout entière, sans qu’elle ne soit altérée ou biaisée. Il n’est d’autre principe plus vertueux que la transparence de l’acte administratif par l’administrateur qui exerce un pouvoir au nom de celui de qui est originaire le pouvoir. Celui qui est investi d’un pouvoir doit rendre compte de ses actes à son auteur (art. 15 DDHC, 1789» (Brault, 2002 : 62).  La transparence regroupe les notions connues généralement sous les vocables de reddition de comptes, d’honnêteté et d’exactitude de l’information transmise ainsi que de franchise. Il est un principe de saine gestion entre un mandataire et un mandant. La transparence implique de rendre l’information accessible aux tiers ; dans le domaine de la gouvernance politique, de favoriser l’accès à l’information du public, des citoyens (Brault, 2002 : 65). D’une manière générale, la transparence touche aux aspects suivants : au degré d’accès aux informations détenues en interne dont disposent les citoyens ; à la portée, à l’exactitude et à la ponctualité des informations ; et à ce peuvent faire les citoyens (en tant que personnes externes) si les personnes internes ne sont pas disposées à fournir un accès à ces informations. </a:t>
            </a:r>
          </a:p>
          <a:p>
            <a:pPr marL="0" indent="0" algn="just">
              <a:buNone/>
            </a:pPr>
            <a:endParaRPr lang="fr-FR" b="1" dirty="0"/>
          </a:p>
        </p:txBody>
      </p:sp>
    </p:spTree>
    <p:extLst>
      <p:ext uri="{BB962C8B-B14F-4D97-AF65-F5344CB8AC3E}">
        <p14:creationId xmlns:p14="http://schemas.microsoft.com/office/powerpoint/2010/main" val="1842992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64393-E756-BD4E-66C4-12CBC4508828}"/>
              </a:ext>
            </a:extLst>
          </p:cNvPr>
          <p:cNvSpPr>
            <a:spLocks noGrp="1"/>
          </p:cNvSpPr>
          <p:nvPr>
            <p:ph type="title"/>
          </p:nvPr>
        </p:nvSpPr>
        <p:spPr/>
        <p:txBody>
          <a:bodyPr/>
          <a:lstStyle/>
          <a:p>
            <a:pPr algn="ctr"/>
            <a:br>
              <a:rPr lang="fr-FR" dirty="0"/>
            </a:br>
            <a:r>
              <a:rPr lang="fr-FR" sz="2400" dirty="0"/>
              <a:t>1.</a:t>
            </a:r>
            <a:r>
              <a:rPr lang="fr-FR" sz="2400" b="1" dirty="0"/>
              <a:t>La transparence, au-delà de la mobilisation des ressources fiscales.</a:t>
            </a:r>
            <a:br>
              <a:rPr lang="fr-FR" sz="2400" b="1" dirty="0"/>
            </a:br>
            <a:endParaRPr lang="fr-FR" sz="2400" dirty="0"/>
          </a:p>
        </p:txBody>
      </p:sp>
      <p:sp>
        <p:nvSpPr>
          <p:cNvPr id="3" name="Espace réservé du contenu 2">
            <a:extLst>
              <a:ext uri="{FF2B5EF4-FFF2-40B4-BE49-F238E27FC236}">
                <a16:creationId xmlns:a16="http://schemas.microsoft.com/office/drawing/2014/main" id="{EDB5B7DA-B108-3FF9-B9BE-6A78047B2CC9}"/>
              </a:ext>
            </a:extLst>
          </p:cNvPr>
          <p:cNvSpPr>
            <a:spLocks noGrp="1"/>
          </p:cNvSpPr>
          <p:nvPr>
            <p:ph idx="1"/>
          </p:nvPr>
        </p:nvSpPr>
        <p:spPr/>
        <p:txBody>
          <a:bodyPr>
            <a:normAutofit fontScale="77500" lnSpcReduction="20000"/>
          </a:bodyPr>
          <a:lstStyle/>
          <a:p>
            <a:pPr marL="0" indent="0" algn="just">
              <a:buNone/>
            </a:pPr>
            <a:r>
              <a:rPr lang="fr-FR" dirty="0"/>
              <a:t>La Convention d’Aarhus sur l’accès à l’information, la participation du public au processus décisionnel et l’accès à la justice en matière d’environnement a été adoptée le 25 juin 1998 sur la base des travaux de la Commission économique pour l’Europe des Nations-Unies (CEE- ONU), par 39 Etats et la Commission européenne. Elle a pour objet principal de renforcer la démocratie dans le domaine d’environnement. En effet, la participation des citoyens aux choix et décisions est consubstantielle au développement durable</a:t>
            </a:r>
            <a:r>
              <a:rPr lang="fr-FR" baseline="30000" dirty="0"/>
              <a:t>.</a:t>
            </a:r>
            <a:r>
              <a:rPr lang="fr-FR" dirty="0"/>
              <a:t> La Convention, en vigueur depuis le 30 octobre 2001, part de l’idée qu’une grande implication et sensibilisation des citoyens par rapport aux problèmes environnementaux conduit à une meilleure protection de l’environnement. Elle a pour objectif de contribuer à la protection du droit de chacun de vivre dans un environnement convenant à sa santé et à son bien-être.</a:t>
            </a:r>
          </a:p>
          <a:p>
            <a:endParaRPr lang="fr-FR" dirty="0"/>
          </a:p>
        </p:txBody>
      </p:sp>
    </p:spTree>
    <p:extLst>
      <p:ext uri="{BB962C8B-B14F-4D97-AF65-F5344CB8AC3E}">
        <p14:creationId xmlns:p14="http://schemas.microsoft.com/office/powerpoint/2010/main" val="2395341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A6965-923C-46A7-F78D-BABD9032AE2A}"/>
              </a:ext>
            </a:extLst>
          </p:cNvPr>
          <p:cNvSpPr>
            <a:spLocks noGrp="1"/>
          </p:cNvSpPr>
          <p:nvPr>
            <p:ph type="title"/>
          </p:nvPr>
        </p:nvSpPr>
        <p:spPr/>
        <p:txBody>
          <a:bodyPr/>
          <a:lstStyle/>
          <a:p>
            <a:pPr algn="ctr"/>
            <a:r>
              <a:rPr lang="fr-FR" sz="2800" b="1" dirty="0"/>
              <a:t>La transparence implique l’ouverture, la participation, l’accès à l’information et l’accès à la justice</a:t>
            </a:r>
          </a:p>
        </p:txBody>
      </p:sp>
      <p:sp>
        <p:nvSpPr>
          <p:cNvPr id="3" name="Espace réservé du contenu 2">
            <a:extLst>
              <a:ext uri="{FF2B5EF4-FFF2-40B4-BE49-F238E27FC236}">
                <a16:creationId xmlns:a16="http://schemas.microsoft.com/office/drawing/2014/main" id="{8D98B462-474C-CFF8-5808-80FB53A63663}"/>
              </a:ext>
            </a:extLst>
          </p:cNvPr>
          <p:cNvSpPr>
            <a:spLocks noGrp="1"/>
          </p:cNvSpPr>
          <p:nvPr>
            <p:ph idx="1"/>
          </p:nvPr>
        </p:nvSpPr>
        <p:spPr/>
        <p:txBody>
          <a:bodyPr>
            <a:normAutofit fontScale="77500" lnSpcReduction="20000"/>
          </a:bodyPr>
          <a:lstStyle/>
          <a:p>
            <a:endParaRPr lang="fr-FR" dirty="0"/>
          </a:p>
          <a:p>
            <a:pPr marL="0" indent="0" algn="ctr">
              <a:buNone/>
            </a:pPr>
            <a:r>
              <a:rPr lang="fr-FR" b="1" dirty="0"/>
              <a:t>Principe 10 de la Déclaration de Rio sur l'environnement et le développement, juin 1992 </a:t>
            </a:r>
            <a:endParaRPr lang="fr-FR" dirty="0"/>
          </a:p>
          <a:p>
            <a:pPr marL="0" indent="0" algn="just">
              <a:buNone/>
            </a:pPr>
            <a:r>
              <a:rPr lang="fr-FR" dirty="0"/>
              <a:t>La meilleure façon de traiter les questions d'environnement est d'assurer la participation de tous les citoyens concernés, au niveau qui convient. Au niveau national, chaque individu doit avoir dûment accès aux informations relatives à l'environnement que détiennent les autorités publiques, y compris aux informations relatives aux substances et activités dangereuses dans leurs collectivités, et avoir la possibilité de participer aux processus de prise de décision. Les Etats doivent faciliter et encourager la sensibilisation et la participation du public en mettant les informations à la disposition de celui-ci. Un accès effectif à des actions judiciaires et administratives, notamment des réparations et des recours, doit être assuré. </a:t>
            </a:r>
          </a:p>
        </p:txBody>
      </p:sp>
    </p:spTree>
    <p:extLst>
      <p:ext uri="{BB962C8B-B14F-4D97-AF65-F5344CB8AC3E}">
        <p14:creationId xmlns:p14="http://schemas.microsoft.com/office/powerpoint/2010/main" val="136106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1E25E-CEF2-A4B2-BA64-3B208513A0B1}"/>
              </a:ext>
            </a:extLst>
          </p:cNvPr>
          <p:cNvSpPr>
            <a:spLocks noGrp="1"/>
          </p:cNvSpPr>
          <p:nvPr>
            <p:ph type="title"/>
          </p:nvPr>
        </p:nvSpPr>
        <p:spPr/>
        <p:txBody>
          <a:bodyPr/>
          <a:lstStyle/>
          <a:p>
            <a:pPr algn="ctr"/>
            <a:r>
              <a:rPr lang="fr-FR" b="1" dirty="0"/>
              <a:t>La transparence est liée à l’intégrité, l’éth</a:t>
            </a:r>
            <a:r>
              <a:rPr lang="fr-FR" dirty="0"/>
              <a:t>ique, l’authenticité, la conscience, la congruence</a:t>
            </a:r>
          </a:p>
        </p:txBody>
      </p:sp>
      <p:sp>
        <p:nvSpPr>
          <p:cNvPr id="3" name="Espace réservé du contenu 2">
            <a:extLst>
              <a:ext uri="{FF2B5EF4-FFF2-40B4-BE49-F238E27FC236}">
                <a16:creationId xmlns:a16="http://schemas.microsoft.com/office/drawing/2014/main" id="{1830805A-05AF-8693-0AA1-184677110F90}"/>
              </a:ext>
            </a:extLst>
          </p:cNvPr>
          <p:cNvSpPr>
            <a:spLocks noGrp="1"/>
          </p:cNvSpPr>
          <p:nvPr>
            <p:ph idx="1"/>
          </p:nvPr>
        </p:nvSpPr>
        <p:spPr/>
        <p:txBody>
          <a:bodyPr>
            <a:normAutofit fontScale="85000" lnSpcReduction="20000"/>
          </a:bodyPr>
          <a:lstStyle/>
          <a:p>
            <a:pPr marL="0" indent="0" algn="just">
              <a:buNone/>
            </a:pPr>
            <a:r>
              <a:rPr lang="fr-FR" dirty="0"/>
              <a:t>Le concept d’intégrité se mêle souvent à celui de responsabilité. En effet, une personne responsable est d’abord perçue comme intègre : elle ne ment pas, elle ne commet pas de crime, elle possède une éthique à toute épreuve et elle demeure, à l’instar d’Eliot Ness face à Al Capone, incorruptible. Qui plus est, le mot </a:t>
            </a:r>
            <a:r>
              <a:rPr lang="fr-FR" i="1" dirty="0"/>
              <a:t>intégrité </a:t>
            </a:r>
            <a:r>
              <a:rPr lang="fr-FR" dirty="0"/>
              <a:t>est un emprunt au latin classique </a:t>
            </a:r>
            <a:r>
              <a:rPr lang="fr-FR" i="1" dirty="0" err="1"/>
              <a:t>integritas</a:t>
            </a:r>
            <a:r>
              <a:rPr lang="fr-FR" i="1" dirty="0"/>
              <a:t> </a:t>
            </a:r>
            <a:r>
              <a:rPr lang="fr-FR" dirty="0"/>
              <a:t>(« fait d’être entier »), qui dérive de </a:t>
            </a:r>
            <a:r>
              <a:rPr lang="fr-FR" i="1" dirty="0" err="1"/>
              <a:t>integer</a:t>
            </a:r>
            <a:r>
              <a:rPr lang="fr-FR" i="1" dirty="0"/>
              <a:t> </a:t>
            </a:r>
            <a:r>
              <a:rPr lang="fr-FR" dirty="0"/>
              <a:t>(« qui n’a pas été touché »).</a:t>
            </a:r>
          </a:p>
          <a:p>
            <a:pPr marL="0" indent="0" algn="just">
              <a:buNone/>
            </a:pPr>
            <a:r>
              <a:rPr lang="fr-FR" dirty="0"/>
              <a:t>Il évoque la pureté d’une personne, mais aussi un objet intact ou un lieu qui n’a pas été profané. Une chose est certaine, l’intégrité est la boussole du management responsable. Cette boussole peut s’avérer utile – tant sur les plans individuel, organisationnel que sociétal – à quiconque veut déterminer des objectifs et garder le cap.</a:t>
            </a:r>
          </a:p>
        </p:txBody>
      </p:sp>
    </p:spTree>
    <p:extLst>
      <p:ext uri="{BB962C8B-B14F-4D97-AF65-F5344CB8AC3E}">
        <p14:creationId xmlns:p14="http://schemas.microsoft.com/office/powerpoint/2010/main" val="3646591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E6123-F320-7F1D-9D16-337BAFB1DB97}"/>
              </a:ext>
            </a:extLst>
          </p:cNvPr>
          <p:cNvSpPr>
            <a:spLocks noGrp="1"/>
          </p:cNvSpPr>
          <p:nvPr>
            <p:ph type="title"/>
          </p:nvPr>
        </p:nvSpPr>
        <p:spPr/>
        <p:txBody>
          <a:bodyPr/>
          <a:lstStyle/>
          <a:p>
            <a:pPr algn="ctr"/>
            <a:r>
              <a:rPr lang="fr-FR" b="1" dirty="0"/>
              <a:t>La transparence est liée à l’intégrité, l’éth</a:t>
            </a:r>
            <a:r>
              <a:rPr lang="fr-FR" dirty="0"/>
              <a:t>ique, l’authenticité, la conscience, la congruence</a:t>
            </a:r>
          </a:p>
        </p:txBody>
      </p:sp>
      <p:sp>
        <p:nvSpPr>
          <p:cNvPr id="3" name="Espace réservé du contenu 2">
            <a:extLst>
              <a:ext uri="{FF2B5EF4-FFF2-40B4-BE49-F238E27FC236}">
                <a16:creationId xmlns:a16="http://schemas.microsoft.com/office/drawing/2014/main" id="{AB9A673D-4080-FEB2-A942-4A7AAB7B7C10}"/>
              </a:ext>
            </a:extLst>
          </p:cNvPr>
          <p:cNvSpPr>
            <a:spLocks noGrp="1"/>
          </p:cNvSpPr>
          <p:nvPr>
            <p:ph idx="1"/>
          </p:nvPr>
        </p:nvSpPr>
        <p:spPr/>
        <p:txBody>
          <a:bodyPr>
            <a:normAutofit lnSpcReduction="10000"/>
          </a:bodyPr>
          <a:lstStyle/>
          <a:p>
            <a:pPr marL="0" indent="0" algn="just">
              <a:buNone/>
            </a:pPr>
            <a:r>
              <a:rPr lang="fr-FR" dirty="0"/>
              <a:t>Sur le plan individuel, une personne est dite intègre lorsque sa conduite et ses actes sont irréprochables, mais aussi lorsqu’elle est honnête envers elle-même. La métaphore de la boussole est, en ce sens, une fois de plus très évocatrice. Elle rend compte de l’importance de l’alignement dans la vie d’une personne, c’est-à-dire de la concordance entre ses valeurs et ses actions. Dans un monde complexe et mouvant comme le nôtre, chacun doit trouver sa boussole interne pour garder le cap malgré les obstacles rencontrés sur son chemin et les pressions provenant de toute part.</a:t>
            </a:r>
          </a:p>
        </p:txBody>
      </p:sp>
    </p:spTree>
    <p:extLst>
      <p:ext uri="{BB962C8B-B14F-4D97-AF65-F5344CB8AC3E}">
        <p14:creationId xmlns:p14="http://schemas.microsoft.com/office/powerpoint/2010/main" val="3317438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3734A-C9C4-F3CF-A634-06A85FF4288A}"/>
              </a:ext>
            </a:extLst>
          </p:cNvPr>
          <p:cNvSpPr>
            <a:spLocks noGrp="1"/>
          </p:cNvSpPr>
          <p:nvPr>
            <p:ph type="title"/>
          </p:nvPr>
        </p:nvSpPr>
        <p:spPr/>
        <p:txBody>
          <a:bodyPr/>
          <a:lstStyle/>
          <a:p>
            <a:pPr algn="ctr"/>
            <a:r>
              <a:rPr lang="fr-FR" b="1" dirty="0"/>
              <a:t>La transparence est liée à l’intégrité, l’éth</a:t>
            </a:r>
            <a:r>
              <a:rPr lang="fr-FR" dirty="0"/>
              <a:t>ique, l’authenticité, la conscience, la congruence</a:t>
            </a:r>
          </a:p>
        </p:txBody>
      </p:sp>
      <p:sp>
        <p:nvSpPr>
          <p:cNvPr id="3" name="Espace réservé du contenu 2">
            <a:extLst>
              <a:ext uri="{FF2B5EF4-FFF2-40B4-BE49-F238E27FC236}">
                <a16:creationId xmlns:a16="http://schemas.microsoft.com/office/drawing/2014/main" id="{16F573E2-307D-6C08-3924-656658B9D4BB}"/>
              </a:ext>
            </a:extLst>
          </p:cNvPr>
          <p:cNvSpPr>
            <a:spLocks noGrp="1"/>
          </p:cNvSpPr>
          <p:nvPr>
            <p:ph idx="1"/>
          </p:nvPr>
        </p:nvSpPr>
        <p:spPr/>
        <p:txBody>
          <a:bodyPr>
            <a:normAutofit fontScale="85000" lnSpcReduction="10000"/>
          </a:bodyPr>
          <a:lstStyle/>
          <a:p>
            <a:pPr marL="0" indent="0" algn="just">
              <a:buNone/>
            </a:pPr>
            <a:r>
              <a:rPr lang="fr-FR" dirty="0"/>
              <a:t>En fait, l’intégrité présente au moins deux significations distinctes. D’une part, est intègre ce qui est authentique, « vrai», sans voile et sans artifice. D’autre part, l’intégrité consiste à être honnête, à ne pas mentir, ni à tromper volontairement les autres. Sur le plan individuel, l’intégrité est souvent perçue comme la qualité d’une personne qui fait preuve de leadership authentique. Chaque personne peut développer son intégrité personnelle, notamment par l’entremise de pratiques contemporaines (p. ex., méditation de pleine conscience) visant un état de congruence.</a:t>
            </a:r>
          </a:p>
          <a:p>
            <a:pPr marL="0" indent="0" algn="just">
              <a:buNone/>
            </a:pPr>
            <a:r>
              <a:rPr lang="fr-FR" dirty="0" err="1"/>
              <a:t>Audebrand</a:t>
            </a:r>
            <a:r>
              <a:rPr lang="fr-FR" dirty="0"/>
              <a:t>, L. K. (2018). </a:t>
            </a:r>
            <a:r>
              <a:rPr lang="fr-FR" i="1" dirty="0"/>
              <a:t>Le management responsable : une approche axiologique</a:t>
            </a:r>
            <a:r>
              <a:rPr lang="fr-FR" dirty="0"/>
              <a:t>. Québec : Presses de l'Université Laval.</a:t>
            </a:r>
          </a:p>
          <a:p>
            <a:endParaRPr lang="fr-FR" dirty="0"/>
          </a:p>
        </p:txBody>
      </p:sp>
    </p:spTree>
    <p:extLst>
      <p:ext uri="{BB962C8B-B14F-4D97-AF65-F5344CB8AC3E}">
        <p14:creationId xmlns:p14="http://schemas.microsoft.com/office/powerpoint/2010/main" val="352361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400" b="1" dirty="0">
                <a:solidFill>
                  <a:srgbClr val="FF0000"/>
                </a:solidFill>
              </a:rPr>
              <a:t>                               Prenons l’Envol !</a:t>
            </a:r>
          </a:p>
        </p:txBody>
      </p:sp>
      <p:sp>
        <p:nvSpPr>
          <p:cNvPr id="3" name="Espace réservé du contenu 2"/>
          <p:cNvSpPr>
            <a:spLocks noGrp="1"/>
          </p:cNvSpPr>
          <p:nvPr>
            <p:ph idx="1"/>
          </p:nvPr>
        </p:nvSpPr>
        <p:spPr/>
        <p:txBody>
          <a:bodyPr/>
          <a:lstStyle/>
          <a:p>
            <a:pPr marL="0" indent="0" algn="just">
              <a:buNone/>
            </a:pPr>
            <a:r>
              <a:rPr lang="fr-FR" dirty="0"/>
              <a:t>Aspiration 1 (Une Afrique prospère fondée sur une croissance inclusive et un développement durable): transformer les économies africaines grâce à la valorisation des ressources naturelles de l’Afrique, à la fabrication, à l'industrialisation et à la valeur ajoutée, ainsi qu’à une productivité et une compétitivité accrues.</a:t>
            </a:r>
          </a:p>
        </p:txBody>
      </p:sp>
    </p:spTree>
    <p:extLst>
      <p:ext uri="{BB962C8B-B14F-4D97-AF65-F5344CB8AC3E}">
        <p14:creationId xmlns:p14="http://schemas.microsoft.com/office/powerpoint/2010/main" val="2344676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0AF9C-5B77-C09D-8989-E5D3AFAB8BB8}"/>
              </a:ext>
            </a:extLst>
          </p:cNvPr>
          <p:cNvSpPr>
            <a:spLocks noGrp="1"/>
          </p:cNvSpPr>
          <p:nvPr>
            <p:ph type="title"/>
          </p:nvPr>
        </p:nvSpPr>
        <p:spPr/>
        <p:txBody>
          <a:bodyPr/>
          <a:lstStyle/>
          <a:p>
            <a:pPr algn="ctr"/>
            <a:r>
              <a:rPr lang="fr-FR" b="1" dirty="0"/>
              <a:t>La transparence implique également:</a:t>
            </a:r>
          </a:p>
        </p:txBody>
      </p:sp>
      <p:sp>
        <p:nvSpPr>
          <p:cNvPr id="3" name="Espace réservé du contenu 2">
            <a:extLst>
              <a:ext uri="{FF2B5EF4-FFF2-40B4-BE49-F238E27FC236}">
                <a16:creationId xmlns:a16="http://schemas.microsoft.com/office/drawing/2014/main" id="{5FBB90C7-938D-9AE2-AC16-BF7CA75E4AB2}"/>
              </a:ext>
            </a:extLst>
          </p:cNvPr>
          <p:cNvSpPr>
            <a:spLocks noGrp="1"/>
          </p:cNvSpPr>
          <p:nvPr>
            <p:ph idx="1"/>
          </p:nvPr>
        </p:nvSpPr>
        <p:spPr/>
        <p:txBody>
          <a:bodyPr>
            <a:normAutofit fontScale="92500" lnSpcReduction="20000"/>
          </a:bodyPr>
          <a:lstStyle/>
          <a:p>
            <a:pPr marL="0" indent="0" algn="just">
              <a:buNone/>
            </a:pPr>
            <a:r>
              <a:rPr lang="fr-FR" dirty="0"/>
              <a:t>- l’encadrement des activités des lanceurs d’alerte, des dénonciateurs, des plaintes et des suggestions;</a:t>
            </a:r>
          </a:p>
          <a:p>
            <a:pPr algn="just">
              <a:buFontTx/>
              <a:buChar char="-"/>
            </a:pPr>
            <a:r>
              <a:rPr lang="fr-FR" dirty="0"/>
              <a:t>l’acception du contrôle citoyen et de la veille citoyenne ainsi que de la société civile;</a:t>
            </a:r>
          </a:p>
          <a:p>
            <a:pPr algn="just">
              <a:buFontTx/>
              <a:buChar char="-"/>
            </a:pPr>
            <a:r>
              <a:rPr lang="fr-FR" dirty="0"/>
              <a:t>le contrôle parlementaire de l’action publique, plus précisément des finances publiques (</a:t>
            </a:r>
            <a:r>
              <a:rPr lang="fr-FR" sz="1500" dirty="0"/>
              <a:t>l’article 14 de la DDHC pose le principe de consentement à l’impôt</a:t>
            </a:r>
            <a:r>
              <a:rPr lang="fr-FR" dirty="0"/>
              <a:t>);</a:t>
            </a:r>
          </a:p>
          <a:p>
            <a:pPr algn="just">
              <a:buFontTx/>
              <a:buChar char="-"/>
            </a:pPr>
            <a:r>
              <a:rPr lang="fr-FR" dirty="0"/>
              <a:t>le contrôle des organes administratif de contrôle;</a:t>
            </a:r>
          </a:p>
          <a:p>
            <a:pPr algn="just">
              <a:buFontTx/>
              <a:buChar char="-"/>
            </a:pPr>
            <a:r>
              <a:rPr lang="fr-FR" dirty="0"/>
              <a:t>la publication des lois de finances, des rapports annuels de performance et des audits financiers interne et externe….</a:t>
            </a:r>
          </a:p>
          <a:p>
            <a:pPr algn="just">
              <a:buFontTx/>
              <a:buChar char="-"/>
            </a:pPr>
            <a:endParaRPr lang="fr-FR" dirty="0"/>
          </a:p>
          <a:p>
            <a:pPr marL="0" indent="0">
              <a:buNone/>
            </a:pPr>
            <a:endParaRPr lang="fr-FR" dirty="0"/>
          </a:p>
        </p:txBody>
      </p:sp>
    </p:spTree>
    <p:extLst>
      <p:ext uri="{BB962C8B-B14F-4D97-AF65-F5344CB8AC3E}">
        <p14:creationId xmlns:p14="http://schemas.microsoft.com/office/powerpoint/2010/main" val="2342779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C8828-63B5-4EEE-8104-DF11154F6002}"/>
              </a:ext>
            </a:extLst>
          </p:cNvPr>
          <p:cNvSpPr>
            <a:spLocks noGrp="1"/>
          </p:cNvSpPr>
          <p:nvPr>
            <p:ph type="title"/>
          </p:nvPr>
        </p:nvSpPr>
        <p:spPr/>
        <p:txBody>
          <a:bodyPr/>
          <a:lstStyle/>
          <a:p>
            <a:pPr algn="ctr"/>
            <a:br>
              <a:rPr lang="fr-FR" dirty="0"/>
            </a:br>
            <a:r>
              <a:rPr lang="fr-FR" dirty="0"/>
              <a:t>1.</a:t>
            </a:r>
            <a:r>
              <a:rPr lang="fr-FR" b="1" dirty="0"/>
              <a:t>La transparence, au-delà de la mobilisation des ressources fiscales.</a:t>
            </a:r>
            <a:br>
              <a:rPr lang="fr-FR" b="1" dirty="0"/>
            </a:br>
            <a:endParaRPr lang="fr-FR" dirty="0"/>
          </a:p>
        </p:txBody>
      </p:sp>
      <p:sp>
        <p:nvSpPr>
          <p:cNvPr id="3" name="Espace réservé du contenu 2">
            <a:extLst>
              <a:ext uri="{FF2B5EF4-FFF2-40B4-BE49-F238E27FC236}">
                <a16:creationId xmlns:a16="http://schemas.microsoft.com/office/drawing/2014/main" id="{D44B00D1-9486-8657-49AE-4E81EB89BE45}"/>
              </a:ext>
            </a:extLst>
          </p:cNvPr>
          <p:cNvSpPr>
            <a:spLocks noGrp="1"/>
          </p:cNvSpPr>
          <p:nvPr>
            <p:ph idx="1"/>
          </p:nvPr>
        </p:nvSpPr>
        <p:spPr/>
        <p:txBody>
          <a:bodyPr>
            <a:normAutofit fontScale="92500" lnSpcReduction="20000"/>
          </a:bodyPr>
          <a:lstStyle/>
          <a:p>
            <a:pPr marL="0" indent="0" algn="just">
              <a:buNone/>
            </a:pPr>
            <a:r>
              <a:rPr lang="fr-FR" dirty="0"/>
              <a:t> La notion de transparence est très importante en droit international économique et désigne la clarté, l'accessibilité et la cohérence du droit en général, plus spécifiquement celles des procédures auquel cas l'accessibilité peut s'entendre comme droit d'action ou de participation à la procédure, et pas seulement droit d'accès à l'information. </a:t>
            </a:r>
          </a:p>
          <a:p>
            <a:pPr marL="0" indent="0" algn="just">
              <a:buNone/>
            </a:pPr>
            <a:r>
              <a:rPr lang="fr-FR" dirty="0"/>
              <a:t>Dans le cadre du GATT, l'approche reste assez générale. Des obligations rattachables à l'objectif de transparence sont regroupées l'article X, intitulé « Publication et application des règlements relatifs au commerce » et à la section I de l’Accord de l’OMC sur la facilitation des échanges.</a:t>
            </a:r>
          </a:p>
        </p:txBody>
      </p:sp>
    </p:spTree>
    <p:extLst>
      <p:ext uri="{BB962C8B-B14F-4D97-AF65-F5344CB8AC3E}">
        <p14:creationId xmlns:p14="http://schemas.microsoft.com/office/powerpoint/2010/main" val="957893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FBD06-81A4-EABF-AB43-2C7B3D821027}"/>
              </a:ext>
            </a:extLst>
          </p:cNvPr>
          <p:cNvSpPr>
            <a:spLocks noGrp="1"/>
          </p:cNvSpPr>
          <p:nvPr>
            <p:ph type="title"/>
          </p:nvPr>
        </p:nvSpPr>
        <p:spPr/>
        <p:txBody>
          <a:bodyPr/>
          <a:lstStyle/>
          <a:p>
            <a:pPr algn="ctr"/>
            <a:r>
              <a:rPr lang="fr-FR" b="1" dirty="0"/>
              <a:t>La transparence financière et fiscale</a:t>
            </a:r>
            <a:endParaRPr lang="fr-FR" dirty="0"/>
          </a:p>
        </p:txBody>
      </p:sp>
      <p:sp>
        <p:nvSpPr>
          <p:cNvPr id="3" name="Espace réservé du contenu 2">
            <a:extLst>
              <a:ext uri="{FF2B5EF4-FFF2-40B4-BE49-F238E27FC236}">
                <a16:creationId xmlns:a16="http://schemas.microsoft.com/office/drawing/2014/main" id="{6AAF37B8-4020-8542-CD82-5F2D5BECA3F4}"/>
              </a:ext>
            </a:extLst>
          </p:cNvPr>
          <p:cNvSpPr>
            <a:spLocks noGrp="1"/>
          </p:cNvSpPr>
          <p:nvPr>
            <p:ph idx="1"/>
          </p:nvPr>
        </p:nvSpPr>
        <p:spPr/>
        <p:txBody>
          <a:bodyPr/>
          <a:lstStyle/>
          <a:p>
            <a:pPr marL="0" indent="0" algn="just">
              <a:buNone/>
            </a:pPr>
            <a:r>
              <a:rPr lang="fr-FR" b="1" dirty="0"/>
              <a:t>La transparence financière et fiscale </a:t>
            </a:r>
            <a:r>
              <a:rPr lang="fr-FR" dirty="0"/>
              <a:t>est un pilier important pour promouvoir les principes de gouvernement ouvert. Il s'agit également d'un mécanisme permettant de renforcer l'intégrité et la responsabilité et de rationaliser la gestion des finances publiques. Cela nécessite l'utilisation d'un ensemble de mécanismes et de procédures pour renforcer davantage la transparence dans la gestion des ressources financières de l'État (</a:t>
            </a:r>
            <a:r>
              <a:rPr lang="fr-FR" i="1" dirty="0"/>
              <a:t>Open </a:t>
            </a:r>
            <a:r>
              <a:rPr lang="fr-FR" i="1" dirty="0" err="1"/>
              <a:t>Government</a:t>
            </a:r>
            <a:r>
              <a:rPr lang="fr-FR" i="1" dirty="0"/>
              <a:t> Partnership</a:t>
            </a:r>
            <a:r>
              <a:rPr lang="fr-FR" dirty="0"/>
              <a:t>).</a:t>
            </a:r>
          </a:p>
        </p:txBody>
      </p:sp>
    </p:spTree>
    <p:extLst>
      <p:ext uri="{BB962C8B-B14F-4D97-AF65-F5344CB8AC3E}">
        <p14:creationId xmlns:p14="http://schemas.microsoft.com/office/powerpoint/2010/main" val="3468529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06A93-BC3D-9E76-3F4B-414440DF3437}"/>
              </a:ext>
            </a:extLst>
          </p:cNvPr>
          <p:cNvSpPr>
            <a:spLocks noGrp="1"/>
          </p:cNvSpPr>
          <p:nvPr>
            <p:ph type="title"/>
          </p:nvPr>
        </p:nvSpPr>
        <p:spPr/>
        <p:txBody>
          <a:bodyPr/>
          <a:lstStyle/>
          <a:p>
            <a:pPr algn="ctr"/>
            <a:r>
              <a:rPr lang="fr-FR" b="1" dirty="0"/>
              <a:t>La transparence financière et fiscale</a:t>
            </a:r>
            <a:endParaRPr lang="fr-FR" dirty="0"/>
          </a:p>
        </p:txBody>
      </p:sp>
      <p:sp>
        <p:nvSpPr>
          <p:cNvPr id="3" name="Espace réservé du contenu 2">
            <a:extLst>
              <a:ext uri="{FF2B5EF4-FFF2-40B4-BE49-F238E27FC236}">
                <a16:creationId xmlns:a16="http://schemas.microsoft.com/office/drawing/2014/main" id="{C5A393BC-B008-4071-9BCC-61C3E8A4C174}"/>
              </a:ext>
            </a:extLst>
          </p:cNvPr>
          <p:cNvSpPr>
            <a:spLocks noGrp="1"/>
          </p:cNvSpPr>
          <p:nvPr>
            <p:ph idx="1"/>
          </p:nvPr>
        </p:nvSpPr>
        <p:spPr/>
        <p:txBody>
          <a:bodyPr>
            <a:normAutofit/>
          </a:bodyPr>
          <a:lstStyle/>
          <a:p>
            <a:pPr marL="0" indent="0" algn="just">
              <a:buNone/>
            </a:pPr>
            <a:r>
              <a:rPr lang="fr-FR" b="1" dirty="0"/>
              <a:t>La transparence fiscale désigne</a:t>
            </a:r>
            <a:r>
              <a:rPr lang="fr-FR" dirty="0"/>
              <a:t> la pratique consistant à rendre les informations relatives à la fiscalité d'une entité (entreprise, administration, etc.) accessibles au public. Cela peut inclure des détails sur les impôts payés, les recettes fiscales, les dépenses fiscales et les politiques fiscales mises en place. La transparence fiscale vise à renforcer la confiance des citoyens, des investisseurs et d'autres parties prenantes, tout en favorisant une meilleure compréhension de la manière dont les fonds publics sont gérés. </a:t>
            </a:r>
          </a:p>
          <a:p>
            <a:endParaRPr lang="fr-FR" dirty="0"/>
          </a:p>
        </p:txBody>
      </p:sp>
    </p:spTree>
    <p:extLst>
      <p:ext uri="{BB962C8B-B14F-4D97-AF65-F5344CB8AC3E}">
        <p14:creationId xmlns:p14="http://schemas.microsoft.com/office/powerpoint/2010/main" val="1438072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C64E4-7355-494B-48C9-0F214568349B}"/>
              </a:ext>
            </a:extLst>
          </p:cNvPr>
          <p:cNvSpPr>
            <a:spLocks noGrp="1"/>
          </p:cNvSpPr>
          <p:nvPr>
            <p:ph type="title"/>
          </p:nvPr>
        </p:nvSpPr>
        <p:spPr/>
        <p:txBody>
          <a:bodyPr/>
          <a:lstStyle/>
          <a:p>
            <a:pPr algn="ctr"/>
            <a:r>
              <a:rPr lang="fr-FR" sz="2400" b="1" dirty="0"/>
              <a:t>La transparence financière et fiscale</a:t>
            </a:r>
            <a:endParaRPr lang="fr-FR" sz="2400" dirty="0"/>
          </a:p>
        </p:txBody>
      </p:sp>
      <p:sp>
        <p:nvSpPr>
          <p:cNvPr id="3" name="Espace réservé du contenu 2">
            <a:extLst>
              <a:ext uri="{FF2B5EF4-FFF2-40B4-BE49-F238E27FC236}">
                <a16:creationId xmlns:a16="http://schemas.microsoft.com/office/drawing/2014/main" id="{ECD6E38A-31E4-123E-9998-1117CEF0E361}"/>
              </a:ext>
            </a:extLst>
          </p:cNvPr>
          <p:cNvSpPr>
            <a:spLocks noGrp="1"/>
          </p:cNvSpPr>
          <p:nvPr>
            <p:ph idx="1"/>
          </p:nvPr>
        </p:nvSpPr>
        <p:spPr/>
        <p:txBody>
          <a:bodyPr/>
          <a:lstStyle/>
          <a:p>
            <a:pPr marL="0" indent="0" algn="just">
              <a:buNone/>
            </a:pPr>
            <a:r>
              <a:rPr lang="fr-FR" dirty="0"/>
              <a:t>On emploie parfois le terme de </a:t>
            </a:r>
            <a:r>
              <a:rPr lang="fr-FR" b="1" dirty="0"/>
              <a:t>transparence fiscale</a:t>
            </a:r>
            <a:r>
              <a:rPr lang="fr-FR" dirty="0"/>
              <a:t> pour désigner un ensemble de lois ou de directives qui visent à clarifier les règles fiscales qui s'imposent à des sociétés dans un pays. Il s'agit alors souvent de désigner l'absence de transparence fiscale dans les paradis fiscaux et des passe-droits qui y sont souvent accordés.</a:t>
            </a:r>
          </a:p>
          <a:p>
            <a:pPr marL="0" indent="0" algn="just">
              <a:buNone/>
            </a:pPr>
            <a:endParaRPr lang="fr-FR" dirty="0"/>
          </a:p>
        </p:txBody>
      </p:sp>
    </p:spTree>
    <p:extLst>
      <p:ext uri="{BB962C8B-B14F-4D97-AF65-F5344CB8AC3E}">
        <p14:creationId xmlns:p14="http://schemas.microsoft.com/office/powerpoint/2010/main" val="2702513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3648E-1786-1027-5969-DEEFCEA0F055}"/>
              </a:ext>
            </a:extLst>
          </p:cNvPr>
          <p:cNvSpPr>
            <a:spLocks noGrp="1"/>
          </p:cNvSpPr>
          <p:nvPr>
            <p:ph type="title"/>
          </p:nvPr>
        </p:nvSpPr>
        <p:spPr/>
        <p:txBody>
          <a:bodyPr/>
          <a:lstStyle/>
          <a:p>
            <a:pPr algn="ctr"/>
            <a:r>
              <a:rPr lang="fr-FR" b="1" dirty="0"/>
              <a:t>Les obligations de transparence:</a:t>
            </a:r>
          </a:p>
        </p:txBody>
      </p:sp>
      <p:sp>
        <p:nvSpPr>
          <p:cNvPr id="3" name="Espace réservé du contenu 2">
            <a:extLst>
              <a:ext uri="{FF2B5EF4-FFF2-40B4-BE49-F238E27FC236}">
                <a16:creationId xmlns:a16="http://schemas.microsoft.com/office/drawing/2014/main" id="{6AD0EDF8-EABB-DE01-AA6B-9A4C589B7B60}"/>
              </a:ext>
            </a:extLst>
          </p:cNvPr>
          <p:cNvSpPr>
            <a:spLocks noGrp="1"/>
          </p:cNvSpPr>
          <p:nvPr>
            <p:ph idx="1"/>
          </p:nvPr>
        </p:nvSpPr>
        <p:spPr/>
        <p:txBody>
          <a:bodyPr/>
          <a:lstStyle/>
          <a:p>
            <a:pPr marL="0" indent="0" algn="just">
              <a:buNone/>
            </a:pPr>
            <a:r>
              <a:rPr lang="fr-FR" dirty="0"/>
              <a:t>Si l’information est « l’oxygène de la démocratie », la transparence est la lumière, la boussole, de la gouvernance; les valeurs éthiques, morales, d’intégrité, de courage, d’audace, ainsi que les principes de participation, d’accès à l’information et à la justice, de responsabilité, de résultats et de reddition des comptes, constituent le carburant, le moteur, l’énergie qui fait bouger la gouvernance globale du secteur extractif et de tout l’appareil de l’Etat.</a:t>
            </a:r>
          </a:p>
        </p:txBody>
      </p:sp>
    </p:spTree>
    <p:extLst>
      <p:ext uri="{BB962C8B-B14F-4D97-AF65-F5344CB8AC3E}">
        <p14:creationId xmlns:p14="http://schemas.microsoft.com/office/powerpoint/2010/main" val="3486066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F9915-6326-3050-8219-59936E41BA63}"/>
              </a:ext>
            </a:extLst>
          </p:cNvPr>
          <p:cNvSpPr>
            <a:spLocks noGrp="1"/>
          </p:cNvSpPr>
          <p:nvPr>
            <p:ph type="title"/>
          </p:nvPr>
        </p:nvSpPr>
        <p:spPr/>
        <p:txBody>
          <a:bodyPr/>
          <a:lstStyle/>
          <a:p>
            <a:pPr algn="ctr"/>
            <a:r>
              <a:rPr lang="fr-FR" b="1" dirty="0"/>
              <a:t>Les obligations de transparence:</a:t>
            </a:r>
            <a:endParaRPr lang="fr-FR" dirty="0"/>
          </a:p>
        </p:txBody>
      </p:sp>
      <p:sp>
        <p:nvSpPr>
          <p:cNvPr id="3" name="Espace réservé du contenu 2">
            <a:extLst>
              <a:ext uri="{FF2B5EF4-FFF2-40B4-BE49-F238E27FC236}">
                <a16:creationId xmlns:a16="http://schemas.microsoft.com/office/drawing/2014/main" id="{20ACED88-7C60-F080-47A2-37C11A24E855}"/>
              </a:ext>
            </a:extLst>
          </p:cNvPr>
          <p:cNvSpPr>
            <a:spLocks noGrp="1"/>
          </p:cNvSpPr>
          <p:nvPr>
            <p:ph idx="1"/>
          </p:nvPr>
        </p:nvSpPr>
        <p:spPr/>
        <p:txBody>
          <a:bodyPr>
            <a:normAutofit fontScale="92500" lnSpcReduction="20000"/>
          </a:bodyPr>
          <a:lstStyle/>
          <a:p>
            <a:pPr marL="0" indent="0" algn="just">
              <a:buNone/>
            </a:pPr>
            <a:r>
              <a:rPr lang="fr-FR" dirty="0"/>
              <a:t>La transparence dans les contrats pétroliers, miniers et gaziers en Afrique est un enjeu crucial pour la bonne gouvernance et le développement durable. Elle permet de lutter contre la corruption, d'assurer une meilleure répartition des richesses et de favoriser l'investissement. La publication des contrats, l'accès à l'information et la participation de la société civile, la transparence du processus de négociation des contrats, la publication des rapports d’exploitation minière, pétrolière et gazière, la transparence fiscale, la publication des rapports d’évaluation environnementale sont des éléments clés pour garantir cette transparence. </a:t>
            </a:r>
          </a:p>
          <a:p>
            <a:endParaRPr lang="fr-FR" dirty="0"/>
          </a:p>
        </p:txBody>
      </p:sp>
    </p:spTree>
    <p:extLst>
      <p:ext uri="{BB962C8B-B14F-4D97-AF65-F5344CB8AC3E}">
        <p14:creationId xmlns:p14="http://schemas.microsoft.com/office/powerpoint/2010/main" val="973164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BBAB2-1A48-403C-ACA9-FDC27EF8FD9D}"/>
              </a:ext>
            </a:extLst>
          </p:cNvPr>
          <p:cNvSpPr>
            <a:spLocks noGrp="1"/>
          </p:cNvSpPr>
          <p:nvPr>
            <p:ph type="title"/>
          </p:nvPr>
        </p:nvSpPr>
        <p:spPr/>
        <p:txBody>
          <a:bodyPr/>
          <a:lstStyle/>
          <a:p>
            <a:pPr algn="ctr"/>
            <a:r>
              <a:rPr lang="fr-FR" b="1" dirty="0"/>
              <a:t>Les obligations de transparence:</a:t>
            </a:r>
            <a:endParaRPr lang="fr-FR" dirty="0"/>
          </a:p>
        </p:txBody>
      </p:sp>
      <p:sp>
        <p:nvSpPr>
          <p:cNvPr id="3" name="Espace réservé du contenu 2">
            <a:extLst>
              <a:ext uri="{FF2B5EF4-FFF2-40B4-BE49-F238E27FC236}">
                <a16:creationId xmlns:a16="http://schemas.microsoft.com/office/drawing/2014/main" id="{20E3AACF-787F-72EB-45FD-722D814D1CEF}"/>
              </a:ext>
            </a:extLst>
          </p:cNvPr>
          <p:cNvSpPr>
            <a:spLocks noGrp="1"/>
          </p:cNvSpPr>
          <p:nvPr>
            <p:ph idx="1"/>
          </p:nvPr>
        </p:nvSpPr>
        <p:spPr/>
        <p:txBody>
          <a:bodyPr>
            <a:normAutofit fontScale="62500" lnSpcReduction="20000"/>
          </a:bodyPr>
          <a:lstStyle/>
          <a:p>
            <a:pPr marL="0" indent="0" algn="just">
              <a:buNone/>
            </a:pPr>
            <a:r>
              <a:rPr lang="fr-FR" dirty="0"/>
              <a:t>En pratique, la transparence fiscale peut se manifester par :</a:t>
            </a:r>
          </a:p>
          <a:p>
            <a:pPr lvl="0" algn="just"/>
            <a:r>
              <a:rPr lang="fr-FR" b="1" dirty="0"/>
              <a:t>La publication de rapports fiscaux</a:t>
            </a:r>
            <a:r>
              <a:rPr lang="fr-FR" dirty="0"/>
              <a:t>:</a:t>
            </a:r>
          </a:p>
          <a:p>
            <a:pPr marL="0" indent="0" algn="just">
              <a:buNone/>
            </a:pPr>
            <a:r>
              <a:rPr lang="fr-FR" dirty="0"/>
              <a:t>Les entreprises peuvent publier des rapports détaillant leurs impôts payés, leurs revenus, leurs bénéfices et leurs activités fiscales à l'échelle locale, nationale et internationale. </a:t>
            </a:r>
          </a:p>
          <a:p>
            <a:pPr lvl="0" algn="just"/>
            <a:r>
              <a:rPr lang="fr-FR" b="1" dirty="0"/>
              <a:t>La publication de données budgétaires</a:t>
            </a:r>
            <a:r>
              <a:rPr lang="fr-FR" dirty="0"/>
              <a:t>:</a:t>
            </a:r>
          </a:p>
          <a:p>
            <a:pPr marL="0" indent="0" algn="just">
              <a:buNone/>
            </a:pPr>
            <a:r>
              <a:rPr lang="fr-FR" dirty="0"/>
              <a:t>Les administrations peuvent rendre publiques des informations sur leurs recettes fiscales, leurs dépenses et leurs budgets, permettant ainsi aux citoyens de suivre la manière dont les fonds publics sont utilisés. </a:t>
            </a:r>
          </a:p>
          <a:p>
            <a:pPr lvl="0" algn="just"/>
            <a:r>
              <a:rPr lang="fr-FR" b="1" dirty="0"/>
              <a:t>L'accès aux informations fiscales</a:t>
            </a:r>
            <a:r>
              <a:rPr lang="fr-FR" dirty="0"/>
              <a:t>:</a:t>
            </a:r>
          </a:p>
          <a:p>
            <a:pPr marL="0" indent="0" algn="just">
              <a:buNone/>
            </a:pPr>
            <a:r>
              <a:rPr lang="fr-FR" dirty="0"/>
              <a:t>Les citoyens et les organisations peuvent avoir le droit d'accéder à des informations fiscales spécifiques, ce qui leur permet de mieux comprendre les politiques fiscales et de demander des comptes aux autorités. </a:t>
            </a:r>
          </a:p>
          <a:p>
            <a:pPr lvl="0" algn="just"/>
            <a:r>
              <a:rPr lang="fr-FR" b="1" dirty="0"/>
              <a:t>La mise en place de mécanismes de participation publique</a:t>
            </a:r>
            <a:r>
              <a:rPr lang="fr-FR" dirty="0"/>
              <a:t>:</a:t>
            </a:r>
          </a:p>
          <a:p>
            <a:endParaRPr lang="fr-FR" dirty="0"/>
          </a:p>
        </p:txBody>
      </p:sp>
    </p:spTree>
    <p:extLst>
      <p:ext uri="{BB962C8B-B14F-4D97-AF65-F5344CB8AC3E}">
        <p14:creationId xmlns:p14="http://schemas.microsoft.com/office/powerpoint/2010/main" val="641995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7D91A-A74C-328F-B8CB-988F97723D6A}"/>
              </a:ext>
            </a:extLst>
          </p:cNvPr>
          <p:cNvSpPr>
            <a:spLocks noGrp="1"/>
          </p:cNvSpPr>
          <p:nvPr>
            <p:ph type="title"/>
          </p:nvPr>
        </p:nvSpPr>
        <p:spPr/>
        <p:txBody>
          <a:bodyPr/>
          <a:lstStyle/>
          <a:p>
            <a:pPr algn="ctr"/>
            <a:br>
              <a:rPr lang="fr-FR" b="1" dirty="0"/>
            </a:br>
            <a:r>
              <a:rPr lang="fr-FR" b="1" dirty="0"/>
              <a:t>La transparence implique pour les Etats les obligations suivantes :</a:t>
            </a:r>
            <a:br>
              <a:rPr lang="fr-FR" dirty="0"/>
            </a:br>
            <a:endParaRPr lang="fr-FR" dirty="0"/>
          </a:p>
        </p:txBody>
      </p:sp>
      <p:sp>
        <p:nvSpPr>
          <p:cNvPr id="3" name="Espace réservé du contenu 2">
            <a:extLst>
              <a:ext uri="{FF2B5EF4-FFF2-40B4-BE49-F238E27FC236}">
                <a16:creationId xmlns:a16="http://schemas.microsoft.com/office/drawing/2014/main" id="{DBCE0E4A-07C4-3FDF-EB40-DE5AC5484CB9}"/>
              </a:ext>
            </a:extLst>
          </p:cNvPr>
          <p:cNvSpPr>
            <a:spLocks noGrp="1"/>
          </p:cNvSpPr>
          <p:nvPr>
            <p:ph idx="1"/>
          </p:nvPr>
        </p:nvSpPr>
        <p:spPr/>
        <p:txBody>
          <a:bodyPr>
            <a:normAutofit fontScale="70000" lnSpcReduction="20000"/>
          </a:bodyPr>
          <a:lstStyle/>
          <a:p>
            <a:pPr lvl="0" algn="just"/>
            <a:r>
              <a:rPr lang="fr-FR" dirty="0"/>
              <a:t>La diffusion, la vulgarisation, la publication des informations commerciales, douanières, fiscales, de transport de logistique par voie électronique et par tous moyens légaux, le Guichet unique ;</a:t>
            </a:r>
          </a:p>
          <a:p>
            <a:pPr lvl="0" algn="just"/>
            <a:r>
              <a:rPr lang="fr-FR" dirty="0"/>
              <a:t>la publicité, rendre l’information intelligible, divulgation, sensibilisation, communication, langues, </a:t>
            </a:r>
          </a:p>
          <a:p>
            <a:pPr lvl="0" algn="just"/>
            <a:r>
              <a:rPr lang="fr-FR" dirty="0"/>
              <a:t>la notification à l’OMC des mesures touchant au commerce ;</a:t>
            </a:r>
          </a:p>
          <a:p>
            <a:pPr lvl="0" algn="just"/>
            <a:r>
              <a:rPr lang="fr-FR" dirty="0"/>
              <a:t>l’examen de politiques commerciales,</a:t>
            </a:r>
          </a:p>
          <a:p>
            <a:pPr lvl="0" algn="just"/>
            <a:r>
              <a:rPr lang="fr-FR" dirty="0"/>
              <a:t>le mécanisme de règlement des différends,</a:t>
            </a:r>
          </a:p>
          <a:p>
            <a:pPr algn="just"/>
            <a:r>
              <a:rPr lang="fr-FR" dirty="0"/>
              <a:t>l’Accès du public à information et à la justice (Convention Aarhus)</a:t>
            </a:r>
          </a:p>
          <a:p>
            <a:pPr algn="just"/>
            <a:r>
              <a:rPr lang="fr-FR" dirty="0"/>
              <a:t>la participation citoyenne,</a:t>
            </a:r>
          </a:p>
          <a:p>
            <a:pPr algn="just"/>
            <a:r>
              <a:rPr lang="fr-FR" dirty="0"/>
              <a:t>la reddition des comptes,</a:t>
            </a:r>
          </a:p>
          <a:p>
            <a:pPr algn="just"/>
            <a:r>
              <a:rPr lang="fr-FR" dirty="0"/>
              <a:t>la transparence fiscale, budgétaire et financières..</a:t>
            </a:r>
          </a:p>
          <a:p>
            <a:endParaRPr lang="fr-FR" dirty="0"/>
          </a:p>
        </p:txBody>
      </p:sp>
    </p:spTree>
    <p:extLst>
      <p:ext uri="{BB962C8B-B14F-4D97-AF65-F5344CB8AC3E}">
        <p14:creationId xmlns:p14="http://schemas.microsoft.com/office/powerpoint/2010/main" val="3203300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F5B27-D82D-8746-56D8-46B03DC18184}"/>
              </a:ext>
            </a:extLst>
          </p:cNvPr>
          <p:cNvSpPr>
            <a:spLocks noGrp="1"/>
          </p:cNvSpPr>
          <p:nvPr>
            <p:ph type="title"/>
          </p:nvPr>
        </p:nvSpPr>
        <p:spPr/>
        <p:txBody>
          <a:bodyPr/>
          <a:lstStyle/>
          <a:p>
            <a:pPr algn="ctr"/>
            <a:r>
              <a:rPr lang="fr-FR" b="1" dirty="0"/>
              <a:t>Pour les entreprises: </a:t>
            </a:r>
          </a:p>
        </p:txBody>
      </p:sp>
      <p:sp>
        <p:nvSpPr>
          <p:cNvPr id="3" name="Espace réservé du contenu 2">
            <a:extLst>
              <a:ext uri="{FF2B5EF4-FFF2-40B4-BE49-F238E27FC236}">
                <a16:creationId xmlns:a16="http://schemas.microsoft.com/office/drawing/2014/main" id="{F2DADB23-239D-6765-CE09-949E972C2FD2}"/>
              </a:ext>
            </a:extLst>
          </p:cNvPr>
          <p:cNvSpPr>
            <a:spLocks noGrp="1"/>
          </p:cNvSpPr>
          <p:nvPr>
            <p:ph idx="1"/>
          </p:nvPr>
        </p:nvSpPr>
        <p:spPr/>
        <p:txBody>
          <a:bodyPr>
            <a:normAutofit fontScale="70000" lnSpcReduction="20000"/>
          </a:bodyPr>
          <a:lstStyle/>
          <a:p>
            <a:pPr lvl="0" algn="just"/>
            <a:r>
              <a:rPr lang="fr-FR" dirty="0"/>
              <a:t>la communication des informations fiscales (régime fiscal déclaratif) à l’administration fiscale,</a:t>
            </a:r>
          </a:p>
          <a:p>
            <a:pPr lvl="0" algn="just"/>
            <a:r>
              <a:rPr lang="fr-FR" dirty="0"/>
              <a:t>la publication des rapports financiers et extra-financiers (</a:t>
            </a:r>
            <a:r>
              <a:rPr lang="fr-FR" dirty="0" err="1"/>
              <a:t>reporting</a:t>
            </a:r>
            <a:r>
              <a:rPr lang="fr-FR" dirty="0"/>
              <a:t>) obligatoire,</a:t>
            </a:r>
          </a:p>
          <a:p>
            <a:pPr lvl="0" algn="just"/>
            <a:r>
              <a:rPr lang="fr-FR" dirty="0"/>
              <a:t>le devoir de diligence (due diligence),</a:t>
            </a:r>
          </a:p>
          <a:p>
            <a:pPr lvl="0" algn="just"/>
            <a:r>
              <a:rPr lang="fr-FR" dirty="0"/>
              <a:t>la RSE, l’approche d’impact,</a:t>
            </a:r>
          </a:p>
          <a:p>
            <a:pPr lvl="0" algn="just"/>
            <a:r>
              <a:rPr lang="fr-FR" dirty="0"/>
              <a:t>la gouvernance d’entreprise,</a:t>
            </a:r>
          </a:p>
          <a:p>
            <a:pPr lvl="0" algn="just"/>
            <a:r>
              <a:rPr lang="fr-FR" dirty="0"/>
              <a:t>le management responsable,</a:t>
            </a:r>
          </a:p>
          <a:p>
            <a:pPr lvl="0" algn="just"/>
            <a:r>
              <a:rPr lang="fr-FR" dirty="0"/>
              <a:t>le respect des normes de transparence.</a:t>
            </a:r>
          </a:p>
          <a:p>
            <a:pPr lvl="0" algn="just"/>
            <a:r>
              <a:rPr lang="fr-FR" dirty="0"/>
              <a:t>l’acceptation de la visite des autorités compétentes sur les sites d’exploitation…</a:t>
            </a:r>
          </a:p>
          <a:p>
            <a:r>
              <a:rPr lang="fr-FR" b="1" dirty="0">
                <a:solidFill>
                  <a:srgbClr val="FF0000"/>
                </a:solidFill>
              </a:rPr>
              <a:t>Publiez ce que vous payez!</a:t>
            </a:r>
          </a:p>
        </p:txBody>
      </p:sp>
    </p:spTree>
    <p:extLst>
      <p:ext uri="{BB962C8B-B14F-4D97-AF65-F5344CB8AC3E}">
        <p14:creationId xmlns:p14="http://schemas.microsoft.com/office/powerpoint/2010/main" val="1479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A7A9F-C80E-4421-4730-ECD96DD863B0}"/>
              </a:ext>
            </a:extLst>
          </p:cNvPr>
          <p:cNvSpPr>
            <a:spLocks noGrp="1"/>
          </p:cNvSpPr>
          <p:nvPr>
            <p:ph type="title"/>
          </p:nvPr>
        </p:nvSpPr>
        <p:spPr/>
        <p:txBody>
          <a:bodyPr/>
          <a:lstStyle/>
          <a:p>
            <a:r>
              <a:rPr lang="fr-FR" b="1" dirty="0"/>
              <a:t>                  Prenons l’envol!</a:t>
            </a:r>
          </a:p>
        </p:txBody>
      </p:sp>
      <p:sp>
        <p:nvSpPr>
          <p:cNvPr id="3" name="Espace réservé du contenu 2">
            <a:extLst>
              <a:ext uri="{FF2B5EF4-FFF2-40B4-BE49-F238E27FC236}">
                <a16:creationId xmlns:a16="http://schemas.microsoft.com/office/drawing/2014/main" id="{382D4921-8850-44FB-D90F-6AB3554CDD80}"/>
              </a:ext>
            </a:extLst>
          </p:cNvPr>
          <p:cNvSpPr>
            <a:spLocks noGrp="1"/>
          </p:cNvSpPr>
          <p:nvPr>
            <p:ph idx="1"/>
          </p:nvPr>
        </p:nvSpPr>
        <p:spPr/>
        <p:txBody>
          <a:bodyPr>
            <a:normAutofit fontScale="85000" lnSpcReduction="10000"/>
          </a:bodyPr>
          <a:lstStyle/>
          <a:p>
            <a:pPr marL="0" indent="0" algn="just">
              <a:buNone/>
            </a:pPr>
            <a:r>
              <a:rPr lang="fr-FR" dirty="0"/>
              <a:t>« </a:t>
            </a:r>
            <a:r>
              <a:rPr lang="fr-FR" i="1" dirty="0"/>
              <a:t>Si la société africaine nouvelle issue du combat victorieux du mouvement de libération nationale, n'acquiert, pas dans un bref délai, la maîtrise des moyens de production, d'organisation, de gestion, de recherches technologiques et scientifiques pouvant satisfaire des besoins qu'elle définira, elle tombera nécessairement dans une dépendance nouvelle.</a:t>
            </a:r>
            <a:r>
              <a:rPr lang="fr-FR" dirty="0"/>
              <a:t> »- Jean Ziegler.</a:t>
            </a:r>
          </a:p>
          <a:p>
            <a:pPr marL="0" indent="0" algn="just">
              <a:buNone/>
            </a:pPr>
            <a:r>
              <a:rPr lang="fr-FR" i="1" dirty="0"/>
              <a:t>« Il est urgent pour l’Afrique de diversifier rapidement ses économies - et d’ajouter de la valeur à tout ce qu’elle produit. Exporter uniquement des produits de base conduit à des vulnérabilités - et aucune nation ou région ne s’est développée simplement en exportant des produits de base. » </a:t>
            </a:r>
            <a:r>
              <a:rPr lang="fr-FR" dirty="0"/>
              <a:t>– </a:t>
            </a:r>
            <a:r>
              <a:rPr lang="fr-FR" dirty="0" err="1"/>
              <a:t>Akinwumi</a:t>
            </a:r>
            <a:r>
              <a:rPr lang="fr-FR" dirty="0"/>
              <a:t> </a:t>
            </a:r>
            <a:r>
              <a:rPr lang="fr-FR" dirty="0" err="1"/>
              <a:t>Adesina</a:t>
            </a:r>
            <a:r>
              <a:rPr lang="fr-FR" dirty="0"/>
              <a:t>, ex-président de la BAD.</a:t>
            </a:r>
          </a:p>
          <a:p>
            <a:endParaRPr lang="fr-FR" dirty="0"/>
          </a:p>
        </p:txBody>
      </p:sp>
    </p:spTree>
    <p:extLst>
      <p:ext uri="{BB962C8B-B14F-4D97-AF65-F5344CB8AC3E}">
        <p14:creationId xmlns:p14="http://schemas.microsoft.com/office/powerpoint/2010/main" val="22867520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C0140-ACF3-5C7F-CE54-EBCC6056557F}"/>
              </a:ext>
            </a:extLst>
          </p:cNvPr>
          <p:cNvSpPr>
            <a:spLocks noGrp="1"/>
          </p:cNvSpPr>
          <p:nvPr>
            <p:ph type="title"/>
          </p:nvPr>
        </p:nvSpPr>
        <p:spPr/>
        <p:txBody>
          <a:bodyPr/>
          <a:lstStyle/>
          <a:p>
            <a:pPr algn="ctr"/>
            <a:r>
              <a:rPr lang="fr-FR" sz="2400" b="1" dirty="0"/>
              <a:t>Code minier du Sénégal impose l’obligation de déclaration et de communication d’information pour des raisons de transparence</a:t>
            </a:r>
          </a:p>
        </p:txBody>
      </p:sp>
      <p:sp>
        <p:nvSpPr>
          <p:cNvPr id="3" name="Espace réservé du contenu 2">
            <a:extLst>
              <a:ext uri="{FF2B5EF4-FFF2-40B4-BE49-F238E27FC236}">
                <a16:creationId xmlns:a16="http://schemas.microsoft.com/office/drawing/2014/main" id="{BAA1307D-7192-F0FF-8AFF-5DC5EC19B265}"/>
              </a:ext>
            </a:extLst>
          </p:cNvPr>
          <p:cNvSpPr>
            <a:spLocks noGrp="1"/>
          </p:cNvSpPr>
          <p:nvPr>
            <p:ph idx="1"/>
          </p:nvPr>
        </p:nvSpPr>
        <p:spPr/>
        <p:txBody>
          <a:bodyPr/>
          <a:lstStyle/>
          <a:p>
            <a:pPr marL="0" indent="0" algn="just">
              <a:buNone/>
            </a:pPr>
            <a:r>
              <a:rPr lang="fr-FR" b="1" dirty="0"/>
              <a:t>Article 13.–Déclaration de travaux </a:t>
            </a:r>
            <a:endParaRPr lang="fr-FR" dirty="0"/>
          </a:p>
          <a:p>
            <a:pPr marL="0" indent="0" algn="just">
              <a:buNone/>
            </a:pPr>
            <a:r>
              <a:rPr lang="fr-FR" dirty="0"/>
              <a:t>Toute personne physique ou morale qui effectue des travaux à plus de dix (10) mètres de profondeur est tenue au préalable de déclarer ces travaux à la collectivité territoriale concernée et à l’administration des mines et de communiquer à cette dernière les informations recueillies. </a:t>
            </a:r>
          </a:p>
        </p:txBody>
      </p:sp>
    </p:spTree>
    <p:extLst>
      <p:ext uri="{BB962C8B-B14F-4D97-AF65-F5344CB8AC3E}">
        <p14:creationId xmlns:p14="http://schemas.microsoft.com/office/powerpoint/2010/main" val="4125905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DFF17-4A08-1EF5-71B6-43D65493FD49}"/>
              </a:ext>
            </a:extLst>
          </p:cNvPr>
          <p:cNvSpPr>
            <a:spLocks noGrp="1"/>
          </p:cNvSpPr>
          <p:nvPr>
            <p:ph type="title"/>
          </p:nvPr>
        </p:nvSpPr>
        <p:spPr/>
        <p:txBody>
          <a:bodyPr/>
          <a:lstStyle/>
          <a:p>
            <a:pPr algn="ctr"/>
            <a:r>
              <a:rPr lang="fr-FR" b="1" dirty="0"/>
              <a:t>Les obligations de transparence:</a:t>
            </a:r>
            <a:endParaRPr lang="fr-FR" dirty="0"/>
          </a:p>
        </p:txBody>
      </p:sp>
      <p:sp>
        <p:nvSpPr>
          <p:cNvPr id="3" name="Espace réservé du contenu 2">
            <a:extLst>
              <a:ext uri="{FF2B5EF4-FFF2-40B4-BE49-F238E27FC236}">
                <a16:creationId xmlns:a16="http://schemas.microsoft.com/office/drawing/2014/main" id="{8B17B920-AE2F-982E-0529-14A2F74BAB56}"/>
              </a:ext>
            </a:extLst>
          </p:cNvPr>
          <p:cNvSpPr>
            <a:spLocks noGrp="1"/>
          </p:cNvSpPr>
          <p:nvPr>
            <p:ph idx="1"/>
          </p:nvPr>
        </p:nvSpPr>
        <p:spPr/>
        <p:txBody>
          <a:bodyPr>
            <a:normAutofit fontScale="92500" lnSpcReduction="10000"/>
          </a:bodyPr>
          <a:lstStyle/>
          <a:p>
            <a:pPr marL="0" indent="0" algn="just">
              <a:buNone/>
            </a:pPr>
            <a:r>
              <a:rPr lang="fr-FR" dirty="0"/>
              <a:t>La transparence fiscale est de plus en plus reconnue comme un élément essentiel de la bonne gouvernance et de la lutte contre la corruption. Elle peut aider à améliorer la confiance du public envers les institutions, à promouvoir la responsabilité fiscale et à encourager un comportement fiscal responsable. </a:t>
            </a:r>
          </a:p>
          <a:p>
            <a:pPr marL="0" indent="0" algn="just">
              <a:buNone/>
            </a:pPr>
            <a:r>
              <a:rPr lang="fr-FR" dirty="0"/>
              <a:t>En résumé, la transparence fiscale est un concept large qui englobe la divulgation des informations fiscales et la participation du public aux processus fiscaux, dans le but de renforcer la confiance, la responsabilité et la bonne gouvernance. </a:t>
            </a:r>
          </a:p>
          <a:p>
            <a:endParaRPr lang="fr-FR" dirty="0"/>
          </a:p>
        </p:txBody>
      </p:sp>
    </p:spTree>
    <p:extLst>
      <p:ext uri="{BB962C8B-B14F-4D97-AF65-F5344CB8AC3E}">
        <p14:creationId xmlns:p14="http://schemas.microsoft.com/office/powerpoint/2010/main" val="3021170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2A64-D369-ACB1-E50F-E16C9350ACD8}"/>
              </a:ext>
            </a:extLst>
          </p:cNvPr>
          <p:cNvSpPr>
            <a:spLocks noGrp="1"/>
          </p:cNvSpPr>
          <p:nvPr>
            <p:ph type="title"/>
          </p:nvPr>
        </p:nvSpPr>
        <p:spPr/>
        <p:txBody>
          <a:bodyPr/>
          <a:lstStyle/>
          <a:p>
            <a:pPr algn="ctr"/>
            <a:br>
              <a:rPr lang="fr-FR" b="1" dirty="0"/>
            </a:br>
            <a:r>
              <a:rPr lang="fr-FR" b="1" dirty="0"/>
              <a:t>La lumière sur LA FISCALITÉ DU SECTEUR EXTRACTIF</a:t>
            </a:r>
            <a:br>
              <a:rPr lang="fr-FR" dirty="0"/>
            </a:br>
            <a:endParaRPr lang="fr-FR" dirty="0"/>
          </a:p>
        </p:txBody>
      </p:sp>
      <p:sp>
        <p:nvSpPr>
          <p:cNvPr id="3" name="Espace réservé du contenu 2">
            <a:extLst>
              <a:ext uri="{FF2B5EF4-FFF2-40B4-BE49-F238E27FC236}">
                <a16:creationId xmlns:a16="http://schemas.microsoft.com/office/drawing/2014/main" id="{A4E65C43-72CA-3340-FF12-88986032D330}"/>
              </a:ext>
            </a:extLst>
          </p:cNvPr>
          <p:cNvSpPr>
            <a:spLocks noGrp="1"/>
          </p:cNvSpPr>
          <p:nvPr>
            <p:ph idx="1"/>
          </p:nvPr>
        </p:nvSpPr>
        <p:spPr/>
        <p:txBody>
          <a:bodyPr>
            <a:normAutofit fontScale="92500" lnSpcReduction="10000"/>
          </a:bodyPr>
          <a:lstStyle/>
          <a:p>
            <a:pPr marL="0" indent="0" algn="just">
              <a:buNone/>
            </a:pPr>
            <a:r>
              <a:rPr lang="fr-FR" dirty="0"/>
              <a:t>Les prélèvements des systèmes fiscaux extractifs et leurs effets économiques et fiscaux :</a:t>
            </a:r>
          </a:p>
          <a:p>
            <a:pPr marL="0" indent="0" algn="just">
              <a:buNone/>
            </a:pPr>
            <a:r>
              <a:rPr lang="fr-FR" dirty="0"/>
              <a:t>❖ Les impôts sur la production (redevances, droits de douane…).</a:t>
            </a:r>
          </a:p>
          <a:p>
            <a:pPr marL="0" indent="0" algn="just">
              <a:buNone/>
            </a:pPr>
            <a:r>
              <a:rPr lang="fr-FR" dirty="0"/>
              <a:t>❖ Les impôts sur les revenus (IS, IRCM…).</a:t>
            </a:r>
          </a:p>
          <a:p>
            <a:pPr marL="0" indent="0" algn="just">
              <a:buNone/>
            </a:pPr>
            <a:r>
              <a:rPr lang="fr-FR" dirty="0"/>
              <a:t>➢ Le partage de la rente extractive :</a:t>
            </a:r>
          </a:p>
          <a:p>
            <a:pPr marL="0" indent="0" algn="just">
              <a:buNone/>
            </a:pPr>
            <a:r>
              <a:rPr lang="fr-FR" dirty="0"/>
              <a:t>❖ Le taux effectif moyen d’imposition (TEMI) et son interprétation.</a:t>
            </a:r>
          </a:p>
          <a:p>
            <a:pPr marL="0" indent="0" algn="just">
              <a:buNone/>
            </a:pPr>
            <a:r>
              <a:rPr lang="fr-FR" dirty="0"/>
              <a:t>❖ L’importance de la modélisation financière.</a:t>
            </a:r>
          </a:p>
          <a:p>
            <a:endParaRPr lang="fr-FR" dirty="0"/>
          </a:p>
        </p:txBody>
      </p:sp>
    </p:spTree>
    <p:extLst>
      <p:ext uri="{BB962C8B-B14F-4D97-AF65-F5344CB8AC3E}">
        <p14:creationId xmlns:p14="http://schemas.microsoft.com/office/powerpoint/2010/main" val="3761322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886E6-B621-5D9F-2EE6-00512C783BE5}"/>
              </a:ext>
            </a:extLst>
          </p:cNvPr>
          <p:cNvSpPr>
            <a:spLocks noGrp="1"/>
          </p:cNvSpPr>
          <p:nvPr>
            <p:ph type="title"/>
          </p:nvPr>
        </p:nvSpPr>
        <p:spPr/>
        <p:txBody>
          <a:bodyPr/>
          <a:lstStyle/>
          <a:p>
            <a:pPr algn="ctr"/>
            <a:r>
              <a:rPr lang="fr-FR" b="1" dirty="0"/>
              <a:t>Régime fiscal et douanier</a:t>
            </a:r>
          </a:p>
        </p:txBody>
      </p:sp>
      <p:pic>
        <p:nvPicPr>
          <p:cNvPr id="4" name="Espace réservé du contenu 3">
            <a:extLst>
              <a:ext uri="{FF2B5EF4-FFF2-40B4-BE49-F238E27FC236}">
                <a16:creationId xmlns:a16="http://schemas.microsoft.com/office/drawing/2014/main" id="{1AFB9465-BC91-6220-01C4-731A4714C6D1}"/>
              </a:ext>
            </a:extLst>
          </p:cNvPr>
          <p:cNvPicPr>
            <a:picLocks noGrp="1" noChangeAspect="1"/>
          </p:cNvPicPr>
          <p:nvPr>
            <p:ph idx="1"/>
          </p:nvPr>
        </p:nvPicPr>
        <p:blipFill>
          <a:blip r:embed="rId2"/>
          <a:stretch>
            <a:fillRect/>
          </a:stretch>
        </p:blipFill>
        <p:spPr>
          <a:xfrm>
            <a:off x="2438401" y="1601788"/>
            <a:ext cx="6815630" cy="4525962"/>
          </a:xfrm>
          <a:prstGeom prst="rect">
            <a:avLst/>
          </a:prstGeom>
        </p:spPr>
      </p:pic>
    </p:spTree>
    <p:extLst>
      <p:ext uri="{BB962C8B-B14F-4D97-AF65-F5344CB8AC3E}">
        <p14:creationId xmlns:p14="http://schemas.microsoft.com/office/powerpoint/2010/main" val="4109484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73C29-F702-DCE9-5CA9-C0A6F831B9D2}"/>
              </a:ext>
            </a:extLst>
          </p:cNvPr>
          <p:cNvSpPr>
            <a:spLocks noGrp="1"/>
          </p:cNvSpPr>
          <p:nvPr>
            <p:ph type="title"/>
          </p:nvPr>
        </p:nvSpPr>
        <p:spPr/>
        <p:txBody>
          <a:bodyPr/>
          <a:lstStyle/>
          <a:p>
            <a:pPr algn="ctr"/>
            <a:r>
              <a:rPr lang="fr-FR" b="1" dirty="0"/>
              <a:t>Régime fiscal sénégalais</a:t>
            </a:r>
          </a:p>
        </p:txBody>
      </p:sp>
      <p:sp>
        <p:nvSpPr>
          <p:cNvPr id="3" name="Espace réservé du contenu 2">
            <a:extLst>
              <a:ext uri="{FF2B5EF4-FFF2-40B4-BE49-F238E27FC236}">
                <a16:creationId xmlns:a16="http://schemas.microsoft.com/office/drawing/2014/main" id="{6439D3F2-0C96-16B6-9412-657FF6C7DBA0}"/>
              </a:ext>
            </a:extLst>
          </p:cNvPr>
          <p:cNvSpPr>
            <a:spLocks noGrp="1"/>
          </p:cNvSpPr>
          <p:nvPr>
            <p:ph idx="1"/>
          </p:nvPr>
        </p:nvSpPr>
        <p:spPr/>
        <p:txBody>
          <a:bodyPr>
            <a:normAutofit fontScale="55000" lnSpcReduction="20000"/>
          </a:bodyPr>
          <a:lstStyle/>
          <a:p>
            <a:pPr algn="just"/>
            <a:r>
              <a:rPr lang="fr-FR" b="1" u="sng" dirty="0"/>
              <a:t>Participation de l’État – Partage de production</a:t>
            </a:r>
            <a:endParaRPr lang="fr-FR" dirty="0"/>
          </a:p>
          <a:p>
            <a:pPr marL="0" indent="0" algn="just">
              <a:buNone/>
            </a:pPr>
            <a:r>
              <a:rPr lang="fr-FR" dirty="0"/>
              <a:t>Si l’ancien code de 2003 renvoie l’évaluation de la participation de l’État au contrat de partage de production, le nouveau dispositif (</a:t>
            </a:r>
            <a:r>
              <a:rPr lang="fr-FR" b="1" dirty="0"/>
              <a:t>Loi n° 2016-32 du 8 novembre 2016 portant Code minier)</a:t>
            </a:r>
            <a:r>
              <a:rPr lang="fr-FR" dirty="0"/>
              <a:t> institue un régime légal de cette participation, ainsi structurée :  </a:t>
            </a:r>
          </a:p>
          <a:p>
            <a:pPr algn="just"/>
            <a:r>
              <a:rPr lang="fr-FR" dirty="0"/>
              <a:t>– Au moins 10% en phase d’exploration et de développement portés par les autres cotitulaires du titre minier d’hydrocarbures</a:t>
            </a:r>
          </a:p>
          <a:p>
            <a:pPr algn="just"/>
            <a:r>
              <a:rPr lang="fr-FR" dirty="0"/>
              <a:t>– Une option d’accroissement des actions jusqu’à 20% supplémentaires en phase de développement et de production ; les 10% ne sont pas portés par les autres cotitulaires du titre minier d’hydrocarbures.</a:t>
            </a:r>
          </a:p>
          <a:p>
            <a:pPr algn="just"/>
            <a:r>
              <a:rPr lang="fr-FR" dirty="0"/>
              <a:t>Outre la participation ci-dessus décrite, l’État et le contractant partagent la production pétrolière suivant les modalités suivantes :</a:t>
            </a:r>
          </a:p>
          <a:p>
            <a:pPr lvl="0" algn="just"/>
            <a:r>
              <a:rPr lang="fr-FR" b="1" dirty="0" err="1"/>
              <a:t>Cost</a:t>
            </a:r>
            <a:r>
              <a:rPr lang="fr-FR" b="1" dirty="0"/>
              <a:t> </a:t>
            </a:r>
            <a:r>
              <a:rPr lang="fr-FR" b="1" dirty="0" err="1"/>
              <a:t>Oil</a:t>
            </a:r>
            <a:r>
              <a:rPr lang="fr-FR" dirty="0"/>
              <a:t>: Le contractant récupère les couts pétroliers investis de la production totale d’hydrocarbures nette de la redevance ad valorem. Ces coûts sont ainsi plafonnés :</a:t>
            </a:r>
          </a:p>
          <a:p>
            <a:pPr lvl="0" algn="just"/>
            <a:r>
              <a:rPr lang="fr-FR" dirty="0"/>
              <a:t>55% pour les opérations pétrolières onshore</a:t>
            </a:r>
          </a:p>
          <a:p>
            <a:pPr lvl="0" algn="just"/>
            <a:r>
              <a:rPr lang="fr-FR" dirty="0"/>
              <a:t>60% pour les opérations pétrolières offshore peu profond</a:t>
            </a:r>
          </a:p>
          <a:p>
            <a:pPr lvl="0" algn="just"/>
            <a:r>
              <a:rPr lang="fr-FR" dirty="0"/>
              <a:t>65% pour les opérations pétrolières offshore profond</a:t>
            </a:r>
          </a:p>
          <a:p>
            <a:pPr lvl="0" algn="just"/>
            <a:r>
              <a:rPr lang="fr-FR" dirty="0"/>
              <a:t>70% pour les opérations pétrolières ultra profond</a:t>
            </a:r>
          </a:p>
          <a:p>
            <a:endParaRPr lang="fr-FR" dirty="0"/>
          </a:p>
        </p:txBody>
      </p:sp>
    </p:spTree>
    <p:extLst>
      <p:ext uri="{BB962C8B-B14F-4D97-AF65-F5344CB8AC3E}">
        <p14:creationId xmlns:p14="http://schemas.microsoft.com/office/powerpoint/2010/main" val="2917510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60F38-D856-8DE2-4193-493FDBA561B6}"/>
              </a:ext>
            </a:extLst>
          </p:cNvPr>
          <p:cNvSpPr>
            <a:spLocks noGrp="1"/>
          </p:cNvSpPr>
          <p:nvPr>
            <p:ph type="title"/>
          </p:nvPr>
        </p:nvSpPr>
        <p:spPr/>
        <p:txBody>
          <a:bodyPr/>
          <a:lstStyle/>
          <a:p>
            <a:pPr algn="ctr"/>
            <a:r>
              <a:rPr lang="fr-FR" b="1" dirty="0"/>
              <a:t>Régime fiscal sénégalais</a:t>
            </a:r>
            <a:endParaRPr lang="fr-FR" dirty="0"/>
          </a:p>
        </p:txBody>
      </p:sp>
      <p:sp>
        <p:nvSpPr>
          <p:cNvPr id="3" name="Espace réservé du contenu 2">
            <a:extLst>
              <a:ext uri="{FF2B5EF4-FFF2-40B4-BE49-F238E27FC236}">
                <a16:creationId xmlns:a16="http://schemas.microsoft.com/office/drawing/2014/main" id="{84F8FB73-F40D-2CC8-07C4-8D74DD954BEC}"/>
              </a:ext>
            </a:extLst>
          </p:cNvPr>
          <p:cNvSpPr>
            <a:spLocks noGrp="1"/>
          </p:cNvSpPr>
          <p:nvPr>
            <p:ph idx="1"/>
          </p:nvPr>
        </p:nvSpPr>
        <p:spPr/>
        <p:txBody>
          <a:bodyPr/>
          <a:lstStyle/>
          <a:p>
            <a:pPr algn="just"/>
            <a:r>
              <a:rPr lang="fr-FR" b="1" dirty="0"/>
              <a:t>Profit </a:t>
            </a:r>
            <a:r>
              <a:rPr lang="fr-FR" b="1" dirty="0" err="1"/>
              <a:t>Oil</a:t>
            </a:r>
            <a:r>
              <a:rPr lang="fr-FR" dirty="0"/>
              <a:t>: Après déduction de la redevance ad valorem et récupération du </a:t>
            </a:r>
            <a:r>
              <a:rPr lang="fr-FR" dirty="0" err="1"/>
              <a:t>Cost</a:t>
            </a:r>
            <a:r>
              <a:rPr lang="fr-FR" dirty="0"/>
              <a:t> </a:t>
            </a:r>
            <a:r>
              <a:rPr lang="fr-FR" dirty="0" err="1"/>
              <a:t>Oil</a:t>
            </a:r>
            <a:r>
              <a:rPr lang="fr-FR" dirty="0"/>
              <a:t>, les modalités de partage de la production restante sont définies dans le contrat de partage de production entre l’État et le contractant suivant la méthode du facteur R (revenus cumulés/investissements cumulés). Suivant cette modalité, la part de l’État ne peut être inférieure à 40% ; les parts de l’État et du Contractant se feront ainsi :</a:t>
            </a:r>
          </a:p>
          <a:p>
            <a:endParaRPr lang="fr-FR" dirty="0"/>
          </a:p>
        </p:txBody>
      </p:sp>
    </p:spTree>
    <p:extLst>
      <p:ext uri="{BB962C8B-B14F-4D97-AF65-F5344CB8AC3E}">
        <p14:creationId xmlns:p14="http://schemas.microsoft.com/office/powerpoint/2010/main" val="819970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2DA25-D343-1306-1DAD-3ED64919AFF2}"/>
              </a:ext>
            </a:extLst>
          </p:cNvPr>
          <p:cNvSpPr>
            <a:spLocks noGrp="1"/>
          </p:cNvSpPr>
          <p:nvPr>
            <p:ph type="title"/>
          </p:nvPr>
        </p:nvSpPr>
        <p:spPr/>
        <p:txBody>
          <a:bodyPr/>
          <a:lstStyle/>
          <a:p>
            <a:pPr algn="ctr"/>
            <a:r>
              <a:rPr lang="fr-FR" b="1" dirty="0"/>
              <a:t>Régime fiscal sénégalais</a:t>
            </a:r>
            <a:endParaRPr lang="fr-FR" dirty="0"/>
          </a:p>
        </p:txBody>
      </p:sp>
      <p:graphicFrame>
        <p:nvGraphicFramePr>
          <p:cNvPr id="4" name="Espace réservé du contenu 3">
            <a:extLst>
              <a:ext uri="{FF2B5EF4-FFF2-40B4-BE49-F238E27FC236}">
                <a16:creationId xmlns:a16="http://schemas.microsoft.com/office/drawing/2014/main" id="{4DACC28A-3868-AFA1-9358-FB18F8BBC614}"/>
              </a:ext>
            </a:extLst>
          </p:cNvPr>
          <p:cNvGraphicFramePr>
            <a:graphicFrameLocks noGrp="1"/>
          </p:cNvGraphicFramePr>
          <p:nvPr>
            <p:ph idx="1"/>
            <p:extLst>
              <p:ext uri="{D42A27DB-BD31-4B8C-83A1-F6EECF244321}">
                <p14:modId xmlns:p14="http://schemas.microsoft.com/office/powerpoint/2010/main" val="473141607"/>
              </p:ext>
            </p:extLst>
          </p:nvPr>
        </p:nvGraphicFramePr>
        <p:xfrm>
          <a:off x="975836" y="1859281"/>
          <a:ext cx="10254615" cy="3444240"/>
        </p:xfrm>
        <a:graphic>
          <a:graphicData uri="http://schemas.openxmlformats.org/drawingml/2006/table">
            <a:tbl>
              <a:tblPr firstRow="1" firstCol="1" bandRow="1">
                <a:tableStyleId>{5C22544A-7EE6-4342-B048-85BDC9FD1C3A}</a:tableStyleId>
              </a:tblPr>
              <a:tblGrid>
                <a:gridCol w="3418205">
                  <a:extLst>
                    <a:ext uri="{9D8B030D-6E8A-4147-A177-3AD203B41FA5}">
                      <a16:colId xmlns:a16="http://schemas.microsoft.com/office/drawing/2014/main" val="2441248703"/>
                    </a:ext>
                  </a:extLst>
                </a:gridCol>
                <a:gridCol w="3418205">
                  <a:extLst>
                    <a:ext uri="{9D8B030D-6E8A-4147-A177-3AD203B41FA5}">
                      <a16:colId xmlns:a16="http://schemas.microsoft.com/office/drawing/2014/main" val="2523539330"/>
                    </a:ext>
                  </a:extLst>
                </a:gridCol>
                <a:gridCol w="3418205">
                  <a:extLst>
                    <a:ext uri="{9D8B030D-6E8A-4147-A177-3AD203B41FA5}">
                      <a16:colId xmlns:a16="http://schemas.microsoft.com/office/drawing/2014/main" val="1282231877"/>
                    </a:ext>
                  </a:extLst>
                </a:gridCol>
              </a:tblGrid>
              <a:tr h="688848">
                <a:tc>
                  <a:txBody>
                    <a:bodyPr/>
                    <a:lstStyle/>
                    <a:p>
                      <a:pPr algn="just">
                        <a:lnSpc>
                          <a:spcPct val="115000"/>
                        </a:lnSpc>
                        <a:spcAft>
                          <a:spcPts val="800"/>
                        </a:spcAft>
                        <a:buNone/>
                      </a:pPr>
                      <a:r>
                        <a:rPr lang="fr-FR" sz="1200" kern="100">
                          <a:effectLst/>
                        </a:rPr>
                        <a:t>Facteur ‘’R’’</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Part de l’État</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Part du contractant</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extLst>
                  <a:ext uri="{0D108BD9-81ED-4DB2-BD59-A6C34878D82A}">
                    <a16:rowId xmlns:a16="http://schemas.microsoft.com/office/drawing/2014/main" val="2798030648"/>
                  </a:ext>
                </a:extLst>
              </a:tr>
              <a:tr h="688848">
                <a:tc>
                  <a:txBody>
                    <a:bodyPr/>
                    <a:lstStyle/>
                    <a:p>
                      <a:pPr algn="just">
                        <a:lnSpc>
                          <a:spcPct val="115000"/>
                        </a:lnSpc>
                        <a:spcAft>
                          <a:spcPts val="800"/>
                        </a:spcAft>
                        <a:buNone/>
                      </a:pPr>
                      <a:r>
                        <a:rPr lang="fr-FR" sz="1200" kern="100">
                          <a:effectLst/>
                        </a:rPr>
                        <a:t>R &lt; 1</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40%</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60%</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extLst>
                  <a:ext uri="{0D108BD9-81ED-4DB2-BD59-A6C34878D82A}">
                    <a16:rowId xmlns:a16="http://schemas.microsoft.com/office/drawing/2014/main" val="2891322440"/>
                  </a:ext>
                </a:extLst>
              </a:tr>
              <a:tr h="688848">
                <a:tc>
                  <a:txBody>
                    <a:bodyPr/>
                    <a:lstStyle/>
                    <a:p>
                      <a:pPr algn="just">
                        <a:lnSpc>
                          <a:spcPct val="115000"/>
                        </a:lnSpc>
                        <a:spcAft>
                          <a:spcPts val="800"/>
                        </a:spcAft>
                        <a:buNone/>
                      </a:pPr>
                      <a:r>
                        <a:rPr lang="fr-FR" sz="1200" kern="100">
                          <a:effectLst/>
                        </a:rPr>
                        <a:t>R ≥ 1 &lt; 2</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45%</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55%</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extLst>
                  <a:ext uri="{0D108BD9-81ED-4DB2-BD59-A6C34878D82A}">
                    <a16:rowId xmlns:a16="http://schemas.microsoft.com/office/drawing/2014/main" val="436552964"/>
                  </a:ext>
                </a:extLst>
              </a:tr>
              <a:tr h="688848">
                <a:tc>
                  <a:txBody>
                    <a:bodyPr/>
                    <a:lstStyle/>
                    <a:p>
                      <a:pPr algn="just">
                        <a:lnSpc>
                          <a:spcPct val="115000"/>
                        </a:lnSpc>
                        <a:spcAft>
                          <a:spcPts val="800"/>
                        </a:spcAft>
                        <a:buNone/>
                      </a:pPr>
                      <a:r>
                        <a:rPr lang="fr-FR" sz="1200" kern="100">
                          <a:effectLst/>
                        </a:rPr>
                        <a:t>R ≥ 2 &lt; 3</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55%</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45%</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extLst>
                  <a:ext uri="{0D108BD9-81ED-4DB2-BD59-A6C34878D82A}">
                    <a16:rowId xmlns:a16="http://schemas.microsoft.com/office/drawing/2014/main" val="365664141"/>
                  </a:ext>
                </a:extLst>
              </a:tr>
              <a:tr h="688848">
                <a:tc>
                  <a:txBody>
                    <a:bodyPr/>
                    <a:lstStyle/>
                    <a:p>
                      <a:pPr algn="just">
                        <a:lnSpc>
                          <a:spcPct val="115000"/>
                        </a:lnSpc>
                        <a:spcAft>
                          <a:spcPts val="800"/>
                        </a:spcAft>
                        <a:buNone/>
                      </a:pPr>
                      <a:r>
                        <a:rPr lang="fr-FR" sz="1200" kern="100">
                          <a:effectLst/>
                        </a:rPr>
                        <a:t>R ≥  3</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a:effectLst/>
                        </a:rPr>
                        <a:t>60%</a:t>
                      </a:r>
                      <a:endParaRPr lang="fr-FR" sz="1200" kern="10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tc>
                  <a:txBody>
                    <a:bodyPr/>
                    <a:lstStyle/>
                    <a:p>
                      <a:pPr algn="just">
                        <a:lnSpc>
                          <a:spcPct val="115000"/>
                        </a:lnSpc>
                        <a:spcAft>
                          <a:spcPts val="800"/>
                        </a:spcAft>
                        <a:buNone/>
                      </a:pPr>
                      <a:r>
                        <a:rPr lang="fr-FR" sz="1200" kern="100" dirty="0">
                          <a:effectLst/>
                        </a:rPr>
                        <a:t>40%</a:t>
                      </a:r>
                      <a:endParaRPr lang="fr-FR" sz="1200" kern="100" dirty="0">
                        <a:effectLst/>
                        <a:latin typeface="Calibri" panose="020F0502020204030204" pitchFamily="34" charset="0"/>
                        <a:ea typeface="Calibri" panose="020F0502020204030204" pitchFamily="34" charset="0"/>
                        <a:cs typeface="Arial" panose="020B0604020202020204" pitchFamily="34" charset="0"/>
                      </a:endParaRPr>
                    </a:p>
                  </a:txBody>
                  <a:tcPr marL="76200" marR="76200" marT="76200" marB="76200" anchor="ctr"/>
                </a:tc>
                <a:extLst>
                  <a:ext uri="{0D108BD9-81ED-4DB2-BD59-A6C34878D82A}">
                    <a16:rowId xmlns:a16="http://schemas.microsoft.com/office/drawing/2014/main" val="2367734923"/>
                  </a:ext>
                </a:extLst>
              </a:tr>
            </a:tbl>
          </a:graphicData>
        </a:graphic>
      </p:graphicFrame>
      <p:sp>
        <p:nvSpPr>
          <p:cNvPr id="5" name="Rectangle 1">
            <a:extLst>
              <a:ext uri="{FF2B5EF4-FFF2-40B4-BE49-F238E27FC236}">
                <a16:creationId xmlns:a16="http://schemas.microsoft.com/office/drawing/2014/main" id="{B84409B9-5098-8992-BF74-5C5BD65767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9341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DDD94-1F4F-CFBF-CEE8-72D2CAFF697D}"/>
              </a:ext>
            </a:extLst>
          </p:cNvPr>
          <p:cNvSpPr>
            <a:spLocks noGrp="1"/>
          </p:cNvSpPr>
          <p:nvPr>
            <p:ph type="title"/>
          </p:nvPr>
        </p:nvSpPr>
        <p:spPr/>
        <p:txBody>
          <a:bodyPr/>
          <a:lstStyle/>
          <a:p>
            <a:pPr algn="ctr"/>
            <a:r>
              <a:rPr lang="fr-FR" dirty="0"/>
              <a:t>La </a:t>
            </a:r>
            <a:r>
              <a:rPr lang="fr-FR" b="1" dirty="0"/>
              <a:t>clause de stabilité</a:t>
            </a:r>
            <a:endParaRPr lang="fr-FR" dirty="0"/>
          </a:p>
        </p:txBody>
      </p:sp>
      <p:sp>
        <p:nvSpPr>
          <p:cNvPr id="3" name="Espace réservé du contenu 2">
            <a:extLst>
              <a:ext uri="{FF2B5EF4-FFF2-40B4-BE49-F238E27FC236}">
                <a16:creationId xmlns:a16="http://schemas.microsoft.com/office/drawing/2014/main" id="{8F4DB3CA-6DB6-B76E-E7E5-F0D0A3637AAD}"/>
              </a:ext>
            </a:extLst>
          </p:cNvPr>
          <p:cNvSpPr>
            <a:spLocks noGrp="1"/>
          </p:cNvSpPr>
          <p:nvPr>
            <p:ph idx="1"/>
          </p:nvPr>
        </p:nvSpPr>
        <p:spPr/>
        <p:txBody>
          <a:bodyPr/>
          <a:lstStyle/>
          <a:p>
            <a:pPr marL="0" indent="0" algn="just">
              <a:buNone/>
            </a:pPr>
            <a:r>
              <a:rPr lang="fr-FR" dirty="0"/>
              <a:t>La </a:t>
            </a:r>
            <a:r>
              <a:rPr lang="fr-FR" b="1" dirty="0"/>
              <a:t>clause de stabilité </a:t>
            </a:r>
            <a:r>
              <a:rPr lang="fr-FR" dirty="0"/>
              <a:t>garantie la stabilité des conditions fiscales applicables à l’entreprise minière.</a:t>
            </a:r>
          </a:p>
          <a:p>
            <a:pPr marL="0" indent="0" algn="just">
              <a:buNone/>
            </a:pPr>
            <a:r>
              <a:rPr lang="fr-FR" dirty="0"/>
              <a:t>❖ « La délivrance d’un permis d’exploitation minière confère au titulaire ayant satisfait à ses obligations les droits suivants:  le droit à la stabilité des conditions fiscales et douanières de l’exploitation conformément aux stipulations de la convention minière. » </a:t>
            </a:r>
            <a:r>
              <a:rPr lang="fr-FR" i="1" dirty="0"/>
              <a:t>(Code minier du Sénégal 2016, Art. 27</a:t>
            </a:r>
            <a:r>
              <a:rPr lang="fr-FR" dirty="0"/>
              <a:t>).</a:t>
            </a:r>
          </a:p>
          <a:p>
            <a:endParaRPr lang="fr-FR" dirty="0"/>
          </a:p>
        </p:txBody>
      </p:sp>
    </p:spTree>
    <p:extLst>
      <p:ext uri="{BB962C8B-B14F-4D97-AF65-F5344CB8AC3E}">
        <p14:creationId xmlns:p14="http://schemas.microsoft.com/office/powerpoint/2010/main" val="4132962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D347F-B9CC-06FF-39C3-83AD2ED63259}"/>
              </a:ext>
            </a:extLst>
          </p:cNvPr>
          <p:cNvSpPr>
            <a:spLocks noGrp="1"/>
          </p:cNvSpPr>
          <p:nvPr>
            <p:ph type="title"/>
          </p:nvPr>
        </p:nvSpPr>
        <p:spPr/>
        <p:txBody>
          <a:bodyPr/>
          <a:lstStyle/>
          <a:p>
            <a:pPr algn="ctr"/>
            <a:r>
              <a:rPr lang="fr-FR" b="1" dirty="0"/>
              <a:t>La lumière sur LA FISCALITÉ DU SECTEUR EXTRACTIF</a:t>
            </a:r>
            <a:endParaRPr lang="fr-FR" dirty="0"/>
          </a:p>
        </p:txBody>
      </p:sp>
      <p:sp>
        <p:nvSpPr>
          <p:cNvPr id="3" name="Espace réservé du contenu 2">
            <a:extLst>
              <a:ext uri="{FF2B5EF4-FFF2-40B4-BE49-F238E27FC236}">
                <a16:creationId xmlns:a16="http://schemas.microsoft.com/office/drawing/2014/main" id="{FA9160FF-3532-79F5-94E0-2DBB86FBCE86}"/>
              </a:ext>
            </a:extLst>
          </p:cNvPr>
          <p:cNvSpPr>
            <a:spLocks noGrp="1"/>
          </p:cNvSpPr>
          <p:nvPr>
            <p:ph idx="1"/>
          </p:nvPr>
        </p:nvSpPr>
        <p:spPr/>
        <p:txBody>
          <a:bodyPr>
            <a:normAutofit fontScale="85000" lnSpcReduction="10000"/>
          </a:bodyPr>
          <a:lstStyle/>
          <a:p>
            <a:pPr marL="0" indent="0" algn="just">
              <a:buNone/>
            </a:pPr>
            <a:r>
              <a:rPr lang="fr-FR" dirty="0"/>
              <a:t>Le régime fiscal des industries extractives comporte en lui-même des faiblesses de mobilisation des ressources fiscales extractives.</a:t>
            </a:r>
          </a:p>
          <a:p>
            <a:pPr marL="0" indent="0" algn="just">
              <a:buNone/>
            </a:pPr>
            <a:r>
              <a:rPr lang="fr-FR" dirty="0"/>
              <a:t>Il ressort des travaux  de (</a:t>
            </a:r>
            <a:r>
              <a:rPr lang="fr-FR" dirty="0" err="1"/>
              <a:t>Giorgia</a:t>
            </a:r>
            <a:r>
              <a:rPr lang="fr-FR" dirty="0"/>
              <a:t> et </a:t>
            </a:r>
            <a:r>
              <a:rPr lang="fr-FR" i="1" dirty="0"/>
              <a:t>al</a:t>
            </a:r>
            <a:r>
              <a:rPr lang="fr-FR" dirty="0"/>
              <a:t>., 2021) que les recettes sont réduites de deux manières. Premièrement, les pays essaient d’attirer les investisseurs en abaissant les impôts, ce qui alimente une concurrence fiscale régionale malsaine. Deuxièmement, le transfert international de bénéfices par les entreprises multinationales amoindrit l’assiette fiscale des pays producteurs.</a:t>
            </a:r>
          </a:p>
          <a:p>
            <a:pPr marL="0" indent="0" algn="just">
              <a:buNone/>
            </a:pPr>
            <a:r>
              <a:rPr lang="fr-FR" dirty="0"/>
              <a:t>De même, la fiscalité est mal négociée dans les contrats miniers, pétroliers et gaziers.</a:t>
            </a:r>
          </a:p>
        </p:txBody>
      </p:sp>
    </p:spTree>
    <p:extLst>
      <p:ext uri="{BB962C8B-B14F-4D97-AF65-F5344CB8AC3E}">
        <p14:creationId xmlns:p14="http://schemas.microsoft.com/office/powerpoint/2010/main" val="81805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E7239-D577-BC64-64BE-BE6079BF27B9}"/>
              </a:ext>
            </a:extLst>
          </p:cNvPr>
          <p:cNvSpPr>
            <a:spLocks noGrp="1"/>
          </p:cNvSpPr>
          <p:nvPr>
            <p:ph type="title"/>
          </p:nvPr>
        </p:nvSpPr>
        <p:spPr/>
        <p:txBody>
          <a:bodyPr/>
          <a:lstStyle/>
          <a:p>
            <a:pPr algn="ctr"/>
            <a:r>
              <a:rPr lang="fr-FR" b="1" dirty="0"/>
              <a:t>La lumière sur LA FISCALITÉ DU SECTEUR EXTRACTIF</a:t>
            </a:r>
            <a:endParaRPr lang="fr-FR" dirty="0"/>
          </a:p>
        </p:txBody>
      </p:sp>
      <p:sp>
        <p:nvSpPr>
          <p:cNvPr id="3" name="Espace réservé du contenu 2">
            <a:extLst>
              <a:ext uri="{FF2B5EF4-FFF2-40B4-BE49-F238E27FC236}">
                <a16:creationId xmlns:a16="http://schemas.microsoft.com/office/drawing/2014/main" id="{D1371383-EBA8-82A5-3C98-E35CEB71ED17}"/>
              </a:ext>
            </a:extLst>
          </p:cNvPr>
          <p:cNvSpPr>
            <a:spLocks noGrp="1"/>
          </p:cNvSpPr>
          <p:nvPr>
            <p:ph idx="1"/>
          </p:nvPr>
        </p:nvSpPr>
        <p:spPr/>
        <p:txBody>
          <a:bodyPr>
            <a:normAutofit fontScale="85000" lnSpcReduction="10000"/>
          </a:bodyPr>
          <a:lstStyle/>
          <a:p>
            <a:pPr marL="0" indent="0" algn="just">
              <a:buNone/>
            </a:pPr>
            <a:r>
              <a:rPr lang="fr-FR" dirty="0"/>
              <a:t>La plupart des pays africains imposent les industries extractives au moyen d’une combinaison de redevances, d’impôt sur les sociétés et, parfois, de participation sans contrôle à des projets afin de percevoir des dividendes sur les bénéfices de l’entreprise.</a:t>
            </a:r>
          </a:p>
          <a:p>
            <a:pPr marL="0" indent="0" algn="just">
              <a:buNone/>
            </a:pPr>
            <a:r>
              <a:rPr lang="fr-FR" dirty="0"/>
              <a:t>La structure du régime fiscal appliqué aux industries extractives de la région influe directement sur la tendance et l’ampleur des recettes tirées de l’exploitation minière. En outre, face à la concurrence pour attirer des investisseurs et dans l’espoir de stimuler le développement économique, les pouvoirs publics ont réduit les taux d’impôt sur les sociétés dans bon nombre de secteurs, dont celui des industries extractives.</a:t>
            </a:r>
          </a:p>
          <a:p>
            <a:endParaRPr lang="fr-FR" dirty="0"/>
          </a:p>
        </p:txBody>
      </p:sp>
    </p:spTree>
    <p:extLst>
      <p:ext uri="{BB962C8B-B14F-4D97-AF65-F5344CB8AC3E}">
        <p14:creationId xmlns:p14="http://schemas.microsoft.com/office/powerpoint/2010/main" val="329243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50E33-B769-1F0F-CD17-07BA39460A54}"/>
              </a:ext>
            </a:extLst>
          </p:cNvPr>
          <p:cNvSpPr>
            <a:spLocks noGrp="1"/>
          </p:cNvSpPr>
          <p:nvPr>
            <p:ph type="title"/>
          </p:nvPr>
        </p:nvSpPr>
        <p:spPr/>
        <p:txBody>
          <a:bodyPr/>
          <a:lstStyle/>
          <a:p>
            <a:r>
              <a:rPr lang="fr-FR" b="1" dirty="0"/>
              <a:t>                  Prenons l’Envol!</a:t>
            </a:r>
          </a:p>
        </p:txBody>
      </p:sp>
      <p:sp>
        <p:nvSpPr>
          <p:cNvPr id="3" name="Espace réservé du contenu 2">
            <a:extLst>
              <a:ext uri="{FF2B5EF4-FFF2-40B4-BE49-F238E27FC236}">
                <a16:creationId xmlns:a16="http://schemas.microsoft.com/office/drawing/2014/main" id="{B24FA7E2-CF7E-DFBE-FB22-9AF529F111EE}"/>
              </a:ext>
            </a:extLst>
          </p:cNvPr>
          <p:cNvSpPr>
            <a:spLocks noGrp="1"/>
          </p:cNvSpPr>
          <p:nvPr>
            <p:ph idx="1"/>
          </p:nvPr>
        </p:nvSpPr>
        <p:spPr/>
        <p:txBody>
          <a:bodyPr>
            <a:normAutofit fontScale="92500" lnSpcReduction="20000"/>
          </a:bodyPr>
          <a:lstStyle/>
          <a:p>
            <a:pPr marL="0" indent="0" algn="just">
              <a:buNone/>
            </a:pPr>
            <a:r>
              <a:rPr lang="fr-FR" dirty="0"/>
              <a:t>« </a:t>
            </a:r>
            <a:r>
              <a:rPr lang="fr-FR" i="1" dirty="0"/>
              <a:t>L’Afrique, parce qu’elle est désormais une des principales, sinon la première, réserves de matières premières, de sources d’énergie renouvelables et de terres cultivables, parce qu’elle est le lieu d’une croissance démographique qui n’a pas encore atteint le point de transition, parce qu’elle est en quête de modèles politiques, économiques et sociaux capables de lui donner sécurité et stabilité, l’Afrique donc est bien aujourd’hui le continent du futur, celui d’où viendra la croissance indispensable au fonctionnement du monde</a:t>
            </a:r>
            <a:r>
              <a:rPr lang="fr-FR" dirty="0"/>
              <a:t>. » </a:t>
            </a:r>
            <a:r>
              <a:rPr lang="fr-FR" b="1" dirty="0"/>
              <a:t>Abdou DIOUF, ancien Président de la République du Sénégal, ex-Secrétaire général de la Francophonie,</a:t>
            </a:r>
            <a:r>
              <a:rPr lang="fr-FR" dirty="0"/>
              <a:t> </a:t>
            </a:r>
            <a:r>
              <a:rPr lang="fr-FR" i="1" dirty="0"/>
              <a:t>L’Afrique, le continent du futur</a:t>
            </a:r>
            <a:r>
              <a:rPr lang="fr-FR" dirty="0"/>
              <a:t>, janvier 2012.</a:t>
            </a:r>
          </a:p>
          <a:p>
            <a:pPr algn="just"/>
            <a:endParaRPr lang="fr-FR" dirty="0"/>
          </a:p>
          <a:p>
            <a:endParaRPr lang="fr-FR" dirty="0"/>
          </a:p>
        </p:txBody>
      </p:sp>
    </p:spTree>
    <p:extLst>
      <p:ext uri="{BB962C8B-B14F-4D97-AF65-F5344CB8AC3E}">
        <p14:creationId xmlns:p14="http://schemas.microsoft.com/office/powerpoint/2010/main" val="837860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71A4A-D1B5-7F6D-421F-023D89738772}"/>
              </a:ext>
            </a:extLst>
          </p:cNvPr>
          <p:cNvSpPr>
            <a:spLocks noGrp="1"/>
          </p:cNvSpPr>
          <p:nvPr>
            <p:ph type="title"/>
          </p:nvPr>
        </p:nvSpPr>
        <p:spPr/>
        <p:txBody>
          <a:bodyPr/>
          <a:lstStyle/>
          <a:p>
            <a:pPr algn="ctr"/>
            <a:r>
              <a:rPr lang="fr-FR" b="1" dirty="0"/>
              <a:t>Une approche globale et holistique de la transparence</a:t>
            </a:r>
          </a:p>
        </p:txBody>
      </p:sp>
      <p:sp>
        <p:nvSpPr>
          <p:cNvPr id="3" name="Espace réservé du contenu 2">
            <a:extLst>
              <a:ext uri="{FF2B5EF4-FFF2-40B4-BE49-F238E27FC236}">
                <a16:creationId xmlns:a16="http://schemas.microsoft.com/office/drawing/2014/main" id="{AB18E85F-F306-D1B7-48CD-74426471B932}"/>
              </a:ext>
            </a:extLst>
          </p:cNvPr>
          <p:cNvSpPr>
            <a:spLocks noGrp="1"/>
          </p:cNvSpPr>
          <p:nvPr>
            <p:ph idx="1"/>
          </p:nvPr>
        </p:nvSpPr>
        <p:spPr/>
        <p:txBody>
          <a:bodyPr>
            <a:normAutofit/>
          </a:bodyPr>
          <a:lstStyle/>
          <a:p>
            <a:pPr marL="0" indent="0" algn="just">
              <a:buNone/>
            </a:pPr>
            <a:r>
              <a:rPr lang="fr-FR" dirty="0"/>
              <a:t>La transparence permet de lutter contre: </a:t>
            </a:r>
          </a:p>
          <a:p>
            <a:pPr marL="0" indent="0" algn="just">
              <a:buNone/>
            </a:pPr>
            <a:r>
              <a:rPr lang="fr-FR" dirty="0"/>
              <a:t>i) l’érosion de la base d'imposition et le transfert de bénéfices (BEPS) font référence aux stratégies de planification fiscale qui exploitent les failles et les différences dans les règles fiscales en vue de faire « disparaître » des bénéfices à des fins fiscales ou de les transférer dans des pays ou territoires où l’entreprise n’exerce guère d’activité réelle. </a:t>
            </a:r>
          </a:p>
        </p:txBody>
      </p:sp>
    </p:spTree>
    <p:extLst>
      <p:ext uri="{BB962C8B-B14F-4D97-AF65-F5344CB8AC3E}">
        <p14:creationId xmlns:p14="http://schemas.microsoft.com/office/powerpoint/2010/main" val="25810163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30613-C2BA-0C6B-E93B-E081BFB17C45}"/>
              </a:ext>
            </a:extLst>
          </p:cNvPr>
          <p:cNvSpPr>
            <a:spLocks noGrp="1"/>
          </p:cNvSpPr>
          <p:nvPr>
            <p:ph type="title"/>
          </p:nvPr>
        </p:nvSpPr>
        <p:spPr/>
        <p:txBody>
          <a:bodyPr/>
          <a:lstStyle/>
          <a:p>
            <a:pPr algn="ctr"/>
            <a:r>
              <a:rPr lang="fr-FR" b="1" dirty="0"/>
              <a:t>ii) La transparence permet de lutter contre l’optimisation fiscale</a:t>
            </a:r>
          </a:p>
        </p:txBody>
      </p:sp>
      <p:sp>
        <p:nvSpPr>
          <p:cNvPr id="3" name="Espace réservé du contenu 2">
            <a:extLst>
              <a:ext uri="{FF2B5EF4-FFF2-40B4-BE49-F238E27FC236}">
                <a16:creationId xmlns:a16="http://schemas.microsoft.com/office/drawing/2014/main" id="{0AED5ABD-D0C8-685F-80CE-6BF83F8BEBA3}"/>
              </a:ext>
            </a:extLst>
          </p:cNvPr>
          <p:cNvSpPr>
            <a:spLocks noGrp="1"/>
          </p:cNvSpPr>
          <p:nvPr>
            <p:ph idx="1"/>
          </p:nvPr>
        </p:nvSpPr>
        <p:spPr/>
        <p:txBody>
          <a:bodyPr>
            <a:normAutofit fontScale="70000" lnSpcReduction="20000"/>
          </a:bodyPr>
          <a:lstStyle/>
          <a:p>
            <a:pPr marL="0" indent="0" algn="just">
              <a:buNone/>
            </a:pPr>
            <a:r>
              <a:rPr lang="fr-FR" dirty="0"/>
              <a:t>L’optimisation fiscale vise à réduire l'imposition et s'appuie de manière naturelle sur des mécanismes d'évasion fiscale, c'est-à-dire une organisation qui n'est pas illégale mais utilise les marges. L’optimisation fiscale agressive, elle, consiste à tirer parti des subtilités d’un système fiscal ou des incohérences entre plusieurs systèmes fiscaux afin de réduire l’impôt à payer</a:t>
            </a:r>
            <a:r>
              <a:rPr lang="fr-FR" b="1" dirty="0"/>
              <a:t>.</a:t>
            </a:r>
          </a:p>
          <a:p>
            <a:pPr marL="0" indent="0" algn="just">
              <a:buNone/>
            </a:pPr>
            <a:r>
              <a:rPr lang="fr-FR" dirty="0"/>
              <a:t>La planification fiscale agressive vise à optimiser la situation fiscale en utilisant les failles des systèmes fiscaux ainsi que les différences entre les régimes applicables aux activités transfrontières des entreprises multinationales y recourant. Les concepts fiscaux d'évasion et de fraude fiscales ne permettent pas de recouvrir tels quels cette réalité. La planification fiscale comprend différentes facettes: une organisation complexe à cheval sur plusieurs États, l'utilisation de la concurrence fiscale, un agencement des activités et flux financiers fondé sur des motivations fiscales de réduction de l'impôt.</a:t>
            </a:r>
            <a:endParaRPr lang="fr-FR" b="1" dirty="0"/>
          </a:p>
        </p:txBody>
      </p:sp>
    </p:spTree>
    <p:extLst>
      <p:ext uri="{BB962C8B-B14F-4D97-AF65-F5344CB8AC3E}">
        <p14:creationId xmlns:p14="http://schemas.microsoft.com/office/powerpoint/2010/main" val="10452279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CF7D2-E52C-B8BA-4D08-7B0EB8A85303}"/>
              </a:ext>
            </a:extLst>
          </p:cNvPr>
          <p:cNvSpPr>
            <a:spLocks noGrp="1"/>
          </p:cNvSpPr>
          <p:nvPr>
            <p:ph type="title"/>
          </p:nvPr>
        </p:nvSpPr>
        <p:spPr/>
        <p:txBody>
          <a:bodyPr/>
          <a:lstStyle/>
          <a:p>
            <a:pPr algn="ctr"/>
            <a:r>
              <a:rPr lang="fr-FR" b="1" dirty="0"/>
              <a:t>La transparence permet de lutter contre l’optimisation fiscale</a:t>
            </a:r>
            <a:endParaRPr lang="fr-FR" dirty="0"/>
          </a:p>
        </p:txBody>
      </p:sp>
      <p:sp>
        <p:nvSpPr>
          <p:cNvPr id="3" name="Espace réservé du contenu 2">
            <a:extLst>
              <a:ext uri="{FF2B5EF4-FFF2-40B4-BE49-F238E27FC236}">
                <a16:creationId xmlns:a16="http://schemas.microsoft.com/office/drawing/2014/main" id="{91B5579A-28C0-19D3-8000-C2202FEE4F8A}"/>
              </a:ext>
            </a:extLst>
          </p:cNvPr>
          <p:cNvSpPr>
            <a:spLocks noGrp="1"/>
          </p:cNvSpPr>
          <p:nvPr>
            <p:ph idx="1"/>
          </p:nvPr>
        </p:nvSpPr>
        <p:spPr/>
        <p:txBody>
          <a:bodyPr>
            <a:normAutofit fontScale="70000" lnSpcReduction="20000"/>
          </a:bodyPr>
          <a:lstStyle/>
          <a:p>
            <a:pPr marL="0" indent="0" algn="just">
              <a:buNone/>
            </a:pPr>
            <a:r>
              <a:rPr lang="fr-FR" dirty="0"/>
              <a:t>L'optimisation fiscale est distincte de l’évasion et de la fraude fiscale, tant sur le plan légal que sur celui de ses objectifs. </a:t>
            </a:r>
            <a:r>
              <a:rPr lang="fr-FR" dirty="0" err="1"/>
              <a:t>Besancon</a:t>
            </a:r>
            <a:r>
              <a:rPr lang="fr-FR" dirty="0"/>
              <a:t> (2000) définit l'optimisation fiscale comme l'utilisation de procédés légaux pour minimiser la charge fiscale que le contribuable aurait normalement supportée. </a:t>
            </a:r>
            <a:r>
              <a:rPr lang="fr-FR" dirty="0" err="1"/>
              <a:t>Yaich</a:t>
            </a:r>
            <a:r>
              <a:rPr lang="fr-FR" dirty="0"/>
              <a:t> (2001) précise que l'optimisation fiscale vise principalement à réduire l'impôt sur les bénéfices afin de maximiser le résultat net après impôt, tout en tenant compte des contraintes économiques de l'entreprise. Rossignol (2010) ajoute que l'optimisation fiscale doit être secondaire par rapport à la gestion du risque fiscal, affirmant qu'une entreprise doit d'abord maîtriser le risque fiscal avant de chercher à optimiser sa dimension fiscale. Ces définitions soulignent que l'optimisation fiscale consiste à minimiser l'impôt tout en respectant les obligations fiscales. Ainsi, l'optimisation fiscale peut être définie comme la technique permettant de maîtriser, prévoir et ajuster l'impôt tout en respectant la législation en vigueur. Cette approche permet de réduire le montant de l'impôt à payer, de différer le paiement de l'impôt, de prévoir le montant de l'impôt pour éviter des surprises financières, et de prévenir les risques fiscaux afin d'éviter des compléments d’impôts et des pénalités en cas de contrôle fiscal.</a:t>
            </a:r>
          </a:p>
        </p:txBody>
      </p:sp>
    </p:spTree>
    <p:extLst>
      <p:ext uri="{BB962C8B-B14F-4D97-AF65-F5344CB8AC3E}">
        <p14:creationId xmlns:p14="http://schemas.microsoft.com/office/powerpoint/2010/main" val="37123390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8A024-A318-FF46-4F1B-887CAC2D878C}"/>
              </a:ext>
            </a:extLst>
          </p:cNvPr>
          <p:cNvSpPr>
            <a:spLocks noGrp="1"/>
          </p:cNvSpPr>
          <p:nvPr>
            <p:ph type="title"/>
          </p:nvPr>
        </p:nvSpPr>
        <p:spPr/>
        <p:txBody>
          <a:bodyPr/>
          <a:lstStyle/>
          <a:p>
            <a:pPr algn="ctr"/>
            <a:r>
              <a:rPr lang="fr-FR" b="1" dirty="0"/>
              <a:t>L’optimisation fiscale</a:t>
            </a:r>
            <a:endParaRPr lang="fr-FR" dirty="0"/>
          </a:p>
        </p:txBody>
      </p:sp>
      <p:sp>
        <p:nvSpPr>
          <p:cNvPr id="3" name="Espace réservé du contenu 2">
            <a:extLst>
              <a:ext uri="{FF2B5EF4-FFF2-40B4-BE49-F238E27FC236}">
                <a16:creationId xmlns:a16="http://schemas.microsoft.com/office/drawing/2014/main" id="{BC3313DF-1E16-41FE-8399-12582EAC9C80}"/>
              </a:ext>
            </a:extLst>
          </p:cNvPr>
          <p:cNvSpPr>
            <a:spLocks noGrp="1"/>
          </p:cNvSpPr>
          <p:nvPr>
            <p:ph idx="1"/>
          </p:nvPr>
        </p:nvSpPr>
        <p:spPr/>
        <p:txBody>
          <a:bodyPr>
            <a:normAutofit fontScale="85000" lnSpcReduction="10000"/>
          </a:bodyPr>
          <a:lstStyle/>
          <a:p>
            <a:pPr marL="0" indent="0" algn="just">
              <a:buNone/>
            </a:pPr>
            <a:r>
              <a:rPr lang="fr-FR" dirty="0"/>
              <a:t>L'</a:t>
            </a:r>
            <a:r>
              <a:rPr lang="fr-FR" b="1" dirty="0"/>
              <a:t>optimisation fiscale</a:t>
            </a:r>
            <a:r>
              <a:rPr lang="fr-FR" dirty="0"/>
              <a:t> ou </a:t>
            </a:r>
            <a:r>
              <a:rPr lang="fr-FR" b="1" dirty="0"/>
              <a:t>évitement fiscal</a:t>
            </a:r>
            <a:r>
              <a:rPr lang="fr-FR" dirty="0"/>
              <a:t> (en anglais </a:t>
            </a:r>
            <a:r>
              <a:rPr lang="fr-FR" i="1" dirty="0" err="1"/>
              <a:t>tax</a:t>
            </a:r>
            <a:r>
              <a:rPr lang="fr-FR" i="1" dirty="0"/>
              <a:t> planning</a:t>
            </a:r>
            <a:r>
              <a:rPr lang="fr-FR" dirty="0"/>
              <a:t> ou </a:t>
            </a:r>
            <a:r>
              <a:rPr lang="fr-FR" i="1" dirty="0" err="1"/>
              <a:t>tax</a:t>
            </a:r>
            <a:r>
              <a:rPr lang="fr-FR" i="1" dirty="0"/>
              <a:t> </a:t>
            </a:r>
            <a:r>
              <a:rPr lang="fr-FR" i="1" dirty="0" err="1"/>
              <a:t>avoidance</a:t>
            </a:r>
            <a:r>
              <a:rPr lang="fr-FR" dirty="0"/>
              <a:t>) est l'utilisation des asymétries du droit fiscal de différents pays ou régimes (régimes dérogatoires, utilisation de niches fiscales…) afin de réduire le montant de l'imposition tout en respectant les obligations fiscales de chaque pays. L'optimisation fiscale concerne autant l'imposition des personnes que celle des sociétés. Elle comprend les notions d'évasion fiscale et d'expatriation fiscale et se distingue de la fraude fiscale (en anglais </a:t>
            </a:r>
            <a:r>
              <a:rPr lang="fr-FR" i="1" dirty="0" err="1"/>
              <a:t>tax</a:t>
            </a:r>
            <a:r>
              <a:rPr lang="fr-FR" i="1" dirty="0"/>
              <a:t> </a:t>
            </a:r>
            <a:r>
              <a:rPr lang="fr-FR" i="1" dirty="0" err="1"/>
              <a:t>evasion</a:t>
            </a:r>
            <a:r>
              <a:rPr lang="fr-FR" dirty="0"/>
              <a:t>) ou encore de la résistance fiscale par son aspect légal.</a:t>
            </a:r>
          </a:p>
          <a:p>
            <a:pPr marL="0" indent="0" algn="just">
              <a:buNone/>
            </a:pPr>
            <a:r>
              <a:rPr lang="fr-FR" b="1" dirty="0"/>
              <a:t>Quelques techniques ou méthodes d’optimisation fiscale:</a:t>
            </a:r>
            <a:endParaRPr lang="fr-FR" dirty="0"/>
          </a:p>
          <a:p>
            <a:pPr marL="0" indent="0" algn="just">
              <a:buNone/>
            </a:pPr>
            <a:endParaRPr lang="fr-FR" dirty="0"/>
          </a:p>
        </p:txBody>
      </p:sp>
    </p:spTree>
    <p:extLst>
      <p:ext uri="{BB962C8B-B14F-4D97-AF65-F5344CB8AC3E}">
        <p14:creationId xmlns:p14="http://schemas.microsoft.com/office/powerpoint/2010/main" val="2729050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0334C-C996-8FB0-C74E-F7B86558068A}"/>
              </a:ext>
            </a:extLst>
          </p:cNvPr>
          <p:cNvSpPr>
            <a:spLocks noGrp="1"/>
          </p:cNvSpPr>
          <p:nvPr>
            <p:ph type="title"/>
          </p:nvPr>
        </p:nvSpPr>
        <p:spPr/>
        <p:txBody>
          <a:bodyPr/>
          <a:lstStyle/>
          <a:p>
            <a:pPr algn="ctr"/>
            <a:br>
              <a:rPr lang="fr-FR" b="1" dirty="0"/>
            </a:br>
            <a:r>
              <a:rPr lang="fr-FR" b="1" dirty="0"/>
              <a:t>Le sandwich hollandais</a:t>
            </a:r>
            <a:br>
              <a:rPr lang="fr-FR" dirty="0"/>
            </a:br>
            <a:endParaRPr lang="fr-FR" dirty="0"/>
          </a:p>
        </p:txBody>
      </p:sp>
      <p:sp>
        <p:nvSpPr>
          <p:cNvPr id="3" name="Espace réservé du contenu 2">
            <a:extLst>
              <a:ext uri="{FF2B5EF4-FFF2-40B4-BE49-F238E27FC236}">
                <a16:creationId xmlns:a16="http://schemas.microsoft.com/office/drawing/2014/main" id="{32CC3AA9-8E52-4F0A-6573-0FBE32B0088E}"/>
              </a:ext>
            </a:extLst>
          </p:cNvPr>
          <p:cNvSpPr>
            <a:spLocks noGrp="1"/>
          </p:cNvSpPr>
          <p:nvPr>
            <p:ph idx="1"/>
          </p:nvPr>
        </p:nvSpPr>
        <p:spPr/>
        <p:txBody>
          <a:bodyPr>
            <a:normAutofit fontScale="85000" lnSpcReduction="20000"/>
          </a:bodyPr>
          <a:lstStyle/>
          <a:p>
            <a:pPr marL="0" indent="0" algn="just">
              <a:buNone/>
            </a:pPr>
            <a:r>
              <a:rPr lang="fr-FR" dirty="0"/>
              <a:t>La technique dite du « sandwich hollandais » est une méthode d’optimisation fiscale qui consiste à installer une holding aux Pays-Bas et à créer une filiale à l’étranger. </a:t>
            </a:r>
            <a:r>
              <a:rPr lang="fr-FR" b="1" dirty="0"/>
              <a:t>La holding facture à cette filiale des services à un prix appelé « prix de transfert »</a:t>
            </a:r>
            <a:r>
              <a:rPr lang="fr-FR" dirty="0"/>
              <a:t>.</a:t>
            </a:r>
          </a:p>
          <a:p>
            <a:pPr marL="0" indent="0" algn="just">
              <a:buNone/>
            </a:pPr>
            <a:r>
              <a:rPr lang="fr-FR" dirty="0"/>
              <a:t>Dans le cas des sociétés technologiques, ces services sont des droits de propriété intellectuelle. </a:t>
            </a:r>
            <a:r>
              <a:rPr lang="fr-FR" b="1" dirty="0"/>
              <a:t>La maison mère augmente alors le prix de ces services pour que la filiale ait un bénéfice le plus faible possible</a:t>
            </a:r>
            <a:r>
              <a:rPr lang="fr-FR" dirty="0"/>
              <a:t>. La filiale enregistre donc un chiffre d’affaires important mais des bénéfices faibles, car la vraie création de richesses est remontée dans sa maison-mère. Cela est possible grâce à un accord de double imposition. C’est une convention fiscale conclue entre le pays de la filiale et les Pays-Bas de sorte que l’entreprise ne soit pas taxée dans les deux pays.</a:t>
            </a:r>
          </a:p>
          <a:p>
            <a:endParaRPr lang="fr-FR" dirty="0"/>
          </a:p>
        </p:txBody>
      </p:sp>
    </p:spTree>
    <p:extLst>
      <p:ext uri="{BB962C8B-B14F-4D97-AF65-F5344CB8AC3E}">
        <p14:creationId xmlns:p14="http://schemas.microsoft.com/office/powerpoint/2010/main" val="20157396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A4C81-5809-AF7D-D996-CAF330790397}"/>
              </a:ext>
            </a:extLst>
          </p:cNvPr>
          <p:cNvSpPr>
            <a:spLocks noGrp="1"/>
          </p:cNvSpPr>
          <p:nvPr>
            <p:ph type="title"/>
          </p:nvPr>
        </p:nvSpPr>
        <p:spPr/>
        <p:txBody>
          <a:bodyPr/>
          <a:lstStyle/>
          <a:p>
            <a:pPr algn="ctr"/>
            <a:r>
              <a:rPr lang="fr-FR" b="1" dirty="0"/>
              <a:t>Le double irlandais</a:t>
            </a:r>
            <a:br>
              <a:rPr lang="fr-FR" dirty="0"/>
            </a:br>
            <a:endParaRPr lang="fr-FR" dirty="0"/>
          </a:p>
        </p:txBody>
      </p:sp>
      <p:sp>
        <p:nvSpPr>
          <p:cNvPr id="3" name="Espace réservé du contenu 2">
            <a:extLst>
              <a:ext uri="{FF2B5EF4-FFF2-40B4-BE49-F238E27FC236}">
                <a16:creationId xmlns:a16="http://schemas.microsoft.com/office/drawing/2014/main" id="{35A695E1-BE61-F9D9-7838-FAB58B447BAA}"/>
              </a:ext>
            </a:extLst>
          </p:cNvPr>
          <p:cNvSpPr>
            <a:spLocks noGrp="1"/>
          </p:cNvSpPr>
          <p:nvPr>
            <p:ph idx="1"/>
          </p:nvPr>
        </p:nvSpPr>
        <p:spPr/>
        <p:txBody>
          <a:bodyPr/>
          <a:lstStyle/>
          <a:p>
            <a:pPr marL="0" indent="0" algn="just">
              <a:buNone/>
            </a:pPr>
            <a:r>
              <a:rPr lang="fr-FR" dirty="0"/>
              <a:t>Cette technique d’optimisation fiscale est souvent associée au sandwich hollandais. Elle fut découverte dans les années 1980 par des sociétés comme Apple et a été longtemps utilisée. Aujourd’hui, l’évolution du droit irlandais permet de limiter cette pratique, même si les multinationales cherchent toujours un moyen pour minimiser leurs impôts.</a:t>
            </a:r>
          </a:p>
          <a:p>
            <a:endParaRPr lang="fr-FR" dirty="0"/>
          </a:p>
        </p:txBody>
      </p:sp>
    </p:spTree>
    <p:extLst>
      <p:ext uri="{BB962C8B-B14F-4D97-AF65-F5344CB8AC3E}">
        <p14:creationId xmlns:p14="http://schemas.microsoft.com/office/powerpoint/2010/main" val="18635018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13D14-9191-9939-FB21-9ACF6106CC0F}"/>
              </a:ext>
            </a:extLst>
          </p:cNvPr>
          <p:cNvSpPr>
            <a:spLocks noGrp="1"/>
          </p:cNvSpPr>
          <p:nvPr>
            <p:ph type="title"/>
          </p:nvPr>
        </p:nvSpPr>
        <p:spPr/>
        <p:txBody>
          <a:bodyPr/>
          <a:lstStyle/>
          <a:p>
            <a:pPr algn="ctr"/>
            <a:br>
              <a:rPr lang="fr-FR" b="1" dirty="0"/>
            </a:br>
            <a:r>
              <a:rPr lang="fr-FR" sz="2400" b="1" dirty="0"/>
              <a:t>Comment fonctionnait cette pratique quand elle était associée au sandwich hollandais ?</a:t>
            </a:r>
            <a:br>
              <a:rPr lang="fr-FR" sz="2400" b="1" dirty="0"/>
            </a:br>
            <a:endParaRPr lang="fr-FR" sz="2400" b="1" dirty="0"/>
          </a:p>
        </p:txBody>
      </p:sp>
      <p:pic>
        <p:nvPicPr>
          <p:cNvPr id="4" name="Espace réservé du contenu 3" descr="Circuit d'optimisation fiscale Irlande et Hollande">
            <a:extLst>
              <a:ext uri="{FF2B5EF4-FFF2-40B4-BE49-F238E27FC236}">
                <a16:creationId xmlns:a16="http://schemas.microsoft.com/office/drawing/2014/main" id="{31E50DB0-A365-B470-74A3-A6F035436F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6320" y="1601788"/>
            <a:ext cx="6654585" cy="4525962"/>
          </a:xfrm>
          <a:prstGeom prst="rect">
            <a:avLst/>
          </a:prstGeom>
          <a:noFill/>
          <a:ln>
            <a:noFill/>
          </a:ln>
        </p:spPr>
      </p:pic>
    </p:spTree>
    <p:extLst>
      <p:ext uri="{BB962C8B-B14F-4D97-AF65-F5344CB8AC3E}">
        <p14:creationId xmlns:p14="http://schemas.microsoft.com/office/powerpoint/2010/main" val="538013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C9A06-45B7-E1AE-0089-7D282239DF5C}"/>
              </a:ext>
            </a:extLst>
          </p:cNvPr>
          <p:cNvSpPr>
            <a:spLocks noGrp="1"/>
          </p:cNvSpPr>
          <p:nvPr>
            <p:ph type="title"/>
          </p:nvPr>
        </p:nvSpPr>
        <p:spPr/>
        <p:txBody>
          <a:bodyPr/>
          <a:lstStyle/>
          <a:p>
            <a:pPr algn="ctr"/>
            <a:br>
              <a:rPr lang="fr-FR" b="1" dirty="0"/>
            </a:br>
            <a:r>
              <a:rPr lang="fr-FR" b="1" dirty="0"/>
              <a:t>La fin du double irlandais</a:t>
            </a:r>
            <a:br>
              <a:rPr lang="fr-FR" dirty="0"/>
            </a:br>
            <a:endParaRPr lang="fr-FR" dirty="0"/>
          </a:p>
        </p:txBody>
      </p:sp>
      <p:sp>
        <p:nvSpPr>
          <p:cNvPr id="3" name="Espace réservé du contenu 2">
            <a:extLst>
              <a:ext uri="{FF2B5EF4-FFF2-40B4-BE49-F238E27FC236}">
                <a16:creationId xmlns:a16="http://schemas.microsoft.com/office/drawing/2014/main" id="{FF36147B-680A-4E04-E711-C5D5F7A0FACE}"/>
              </a:ext>
            </a:extLst>
          </p:cNvPr>
          <p:cNvSpPr>
            <a:spLocks noGrp="1"/>
          </p:cNvSpPr>
          <p:nvPr>
            <p:ph idx="1"/>
          </p:nvPr>
        </p:nvSpPr>
        <p:spPr/>
        <p:txBody>
          <a:bodyPr/>
          <a:lstStyle/>
          <a:p>
            <a:pPr marL="0" indent="0" algn="just">
              <a:buNone/>
            </a:pPr>
            <a:r>
              <a:rPr lang="fr-FR" dirty="0"/>
              <a:t>Dans les années 2010, l’Irlande a fait plusieurs réformes afin que les sociétés situées géographiquement sur son territoire y soient bien résidentes fiscales. Si cette </a:t>
            </a:r>
            <a:r>
              <a:rPr lang="fr-FR" b="1" dirty="0"/>
              <a:t>suppression du double Irlandais</a:t>
            </a:r>
            <a:r>
              <a:rPr lang="fr-FR" dirty="0"/>
              <a:t> a officiellement commencé en 2015, il pouvait toujours être utilisé jusqu’en 2020 par les sociétés qui avaient déjà recours à cette technique jusque-là. Cela a permis à Google de transférer plusieurs dizaines de milliards de dollars hors d’Europe en 2019.</a:t>
            </a:r>
          </a:p>
          <a:p>
            <a:endParaRPr lang="fr-FR" dirty="0"/>
          </a:p>
        </p:txBody>
      </p:sp>
    </p:spTree>
    <p:extLst>
      <p:ext uri="{BB962C8B-B14F-4D97-AF65-F5344CB8AC3E}">
        <p14:creationId xmlns:p14="http://schemas.microsoft.com/office/powerpoint/2010/main" val="2975301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44D7F-71C0-1A33-0DEA-5A4ACB296D9A}"/>
              </a:ext>
            </a:extLst>
          </p:cNvPr>
          <p:cNvSpPr>
            <a:spLocks noGrp="1"/>
          </p:cNvSpPr>
          <p:nvPr>
            <p:ph type="title"/>
          </p:nvPr>
        </p:nvSpPr>
        <p:spPr/>
        <p:txBody>
          <a:bodyPr/>
          <a:lstStyle/>
          <a:p>
            <a:pPr algn="ctr"/>
            <a:br>
              <a:rPr lang="fr-FR" b="1" dirty="0"/>
            </a:br>
            <a:r>
              <a:rPr lang="fr-FR" sz="2000" b="1" dirty="0"/>
              <a:t>Les enjeux financiers soulevés par les paradis fiscaux sont loin d’être négligeables</a:t>
            </a:r>
            <a:r>
              <a:rPr lang="fr-FR" sz="2000" dirty="0"/>
              <a:t>.</a:t>
            </a:r>
            <a:br>
              <a:rPr lang="fr-FR" sz="2000" dirty="0"/>
            </a:br>
            <a:endParaRPr lang="fr-FR" sz="2000" dirty="0"/>
          </a:p>
        </p:txBody>
      </p:sp>
      <p:sp>
        <p:nvSpPr>
          <p:cNvPr id="3" name="Espace réservé du contenu 2">
            <a:extLst>
              <a:ext uri="{FF2B5EF4-FFF2-40B4-BE49-F238E27FC236}">
                <a16:creationId xmlns:a16="http://schemas.microsoft.com/office/drawing/2014/main" id="{A5457581-6CA9-D9D9-A0CC-897F012C8E07}"/>
              </a:ext>
            </a:extLst>
          </p:cNvPr>
          <p:cNvSpPr>
            <a:spLocks noGrp="1"/>
          </p:cNvSpPr>
          <p:nvPr>
            <p:ph idx="1"/>
          </p:nvPr>
        </p:nvSpPr>
        <p:spPr/>
        <p:txBody>
          <a:bodyPr>
            <a:normAutofit fontScale="92500" lnSpcReduction="10000"/>
          </a:bodyPr>
          <a:lstStyle/>
          <a:p>
            <a:pPr marL="0" indent="0" algn="just">
              <a:buNone/>
            </a:pPr>
            <a:r>
              <a:rPr lang="fr-FR" b="1" dirty="0"/>
              <a:t>iii) La transparence de lutter contre les paradis fiscaux</a:t>
            </a:r>
            <a:r>
              <a:rPr lang="fr-FR" dirty="0"/>
              <a:t>.</a:t>
            </a:r>
          </a:p>
          <a:p>
            <a:pPr marL="0" indent="0" algn="just">
              <a:buNone/>
            </a:pPr>
            <a:r>
              <a:rPr lang="fr-FR" dirty="0"/>
              <a:t>Il est, par nature, très difficile de chiffrer les montants qui transitent par les paradis fiscaux. Selon le FMI, 50 % des transactions internationales transiteraient par des paradis fiscaux.</a:t>
            </a:r>
          </a:p>
          <a:p>
            <a:pPr marL="0" indent="0" algn="just">
              <a:buNone/>
            </a:pPr>
            <a:r>
              <a:rPr lang="fr-FR" dirty="0"/>
              <a:t>Une étude menée par le </a:t>
            </a:r>
            <a:r>
              <a:rPr lang="fr-FR" dirty="0" err="1"/>
              <a:t>Tax</a:t>
            </a:r>
            <a:r>
              <a:rPr lang="fr-FR" dirty="0"/>
              <a:t> Justice Network estime le montant des pertes fiscales des États du monde entier au cours des 10 prochaines années à 4 800 milliards de dollars, soit plus que le PIB annuel de l’Allemagne.</a:t>
            </a:r>
          </a:p>
        </p:txBody>
      </p:sp>
    </p:spTree>
    <p:extLst>
      <p:ext uri="{BB962C8B-B14F-4D97-AF65-F5344CB8AC3E}">
        <p14:creationId xmlns:p14="http://schemas.microsoft.com/office/powerpoint/2010/main" val="10951637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ED5B4-21DC-2B3B-8915-B30F51128BF3}"/>
              </a:ext>
            </a:extLst>
          </p:cNvPr>
          <p:cNvSpPr>
            <a:spLocks noGrp="1"/>
          </p:cNvSpPr>
          <p:nvPr>
            <p:ph type="title"/>
          </p:nvPr>
        </p:nvSpPr>
        <p:spPr/>
        <p:txBody>
          <a:bodyPr/>
          <a:lstStyle/>
          <a:p>
            <a:pPr algn="ctr"/>
            <a:r>
              <a:rPr lang="fr-FR" b="1" dirty="0"/>
              <a:t>Paradis fiscaux et zones offshore</a:t>
            </a:r>
            <a:br>
              <a:rPr lang="fr-FR" dirty="0"/>
            </a:br>
            <a:endParaRPr lang="fr-FR" dirty="0"/>
          </a:p>
        </p:txBody>
      </p:sp>
      <p:sp>
        <p:nvSpPr>
          <p:cNvPr id="3" name="Espace réservé du contenu 2">
            <a:extLst>
              <a:ext uri="{FF2B5EF4-FFF2-40B4-BE49-F238E27FC236}">
                <a16:creationId xmlns:a16="http://schemas.microsoft.com/office/drawing/2014/main" id="{A2D0B840-05F4-6F8F-6260-48291BEF26C1}"/>
              </a:ext>
            </a:extLst>
          </p:cNvPr>
          <p:cNvSpPr>
            <a:spLocks noGrp="1"/>
          </p:cNvSpPr>
          <p:nvPr>
            <p:ph idx="1"/>
          </p:nvPr>
        </p:nvSpPr>
        <p:spPr/>
        <p:txBody>
          <a:bodyPr>
            <a:normAutofit fontScale="85000" lnSpcReduction="10000"/>
          </a:bodyPr>
          <a:lstStyle/>
          <a:p>
            <a:pPr marL="0" indent="0" algn="just">
              <a:buNone/>
            </a:pPr>
            <a:r>
              <a:rPr lang="fr-FR" dirty="0"/>
              <a:t>Les paradis fiscaux sont donc des États souverains ou des dépendances autonomes d’autres pays (Jersey, îles Caïmans…) offrant un abri à des non-résidents souhaitant échapper à l’impôt. Ces territoires de taille réduite, en imposant très faiblement de nombreuses grosses fortunes, en tirent des ressources très élevées relativement à leur taille.</a:t>
            </a:r>
          </a:p>
          <a:p>
            <a:pPr marL="0" indent="0" algn="just">
              <a:buNone/>
            </a:pPr>
            <a:r>
              <a:rPr lang="fr-FR" dirty="0"/>
              <a:t>Ils sont à </a:t>
            </a:r>
            <a:r>
              <a:rPr lang="fr-FR" b="1" dirty="0"/>
              <a:t>distinguer des zones offshores</a:t>
            </a:r>
            <a:r>
              <a:rPr lang="fr-FR" dirty="0"/>
              <a:t>, qui hébergent des banques, compagnies d’assurance et gestionnaires de fonds mais ne disposent pas d’une véritable régulation. Ce régime administratif de faveur s’applique à l’activité économique produite depuis ce territoire. Il peut suffire à l’entreprise de disposer d’une adresse sur le territoire.</a:t>
            </a:r>
          </a:p>
          <a:p>
            <a:endParaRPr lang="fr-FR" dirty="0"/>
          </a:p>
        </p:txBody>
      </p:sp>
    </p:spTree>
    <p:extLst>
      <p:ext uri="{BB962C8B-B14F-4D97-AF65-F5344CB8AC3E}">
        <p14:creationId xmlns:p14="http://schemas.microsoft.com/office/powerpoint/2010/main" val="550786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OCDE_Français_blanc</Template>
  <TotalTime>26309</TotalTime>
  <Words>23269</Words>
  <Application>Microsoft Office PowerPoint</Application>
  <PresentationFormat>Grand écran</PresentationFormat>
  <Paragraphs>1029</Paragraphs>
  <Slides>230</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230</vt:i4>
      </vt:variant>
    </vt:vector>
  </HeadingPairs>
  <TitlesOfParts>
    <vt:vector size="235" baseType="lpstr">
      <vt:lpstr>Arial</vt:lpstr>
      <vt:lpstr>Calibri</vt:lpstr>
      <vt:lpstr>Georgia</vt:lpstr>
      <vt:lpstr>Helvetica 65 Medium</vt:lpstr>
      <vt:lpstr>OCDE_Français_blanc</vt:lpstr>
      <vt:lpstr>Colloque scientifique international  le thème : a-territorialité et déterritorialité de l’impôt : quelles conséquences pour le Bénin. </vt:lpstr>
      <vt:lpstr>  Panel 3 : Quelles issues pour la fiscalité nationale ?   </vt:lpstr>
      <vt:lpstr> Thème 2 :  La promotion de la transparence dans les transactions internationales  </vt:lpstr>
      <vt:lpstr>Explicitations et guide pour bien réussir la rédaction</vt:lpstr>
      <vt:lpstr>Communicateur: Dr. Coffi Dieudonné ASSOUVI,</vt:lpstr>
      <vt:lpstr>Prenons l’envol !</vt:lpstr>
      <vt:lpstr>                               Prenons l’Envol !</vt:lpstr>
      <vt:lpstr>                  Prenons l’envol!</vt:lpstr>
      <vt:lpstr>                  Prenons l’Envol!</vt:lpstr>
      <vt:lpstr>  Prenons l’envol!</vt:lpstr>
      <vt:lpstr>Prenons l’envol!</vt:lpstr>
      <vt:lpstr>L’affirmation de la souveraineté africaine sur les ressources naturelles africaines, un principe de droit international</vt:lpstr>
      <vt:lpstr>    Article 55 de la Charte des Nations Unies </vt:lpstr>
      <vt:lpstr>Le droit des peuples à disposer d'eux-mêmes ou droit à l’autodétermination</vt:lpstr>
      <vt:lpstr> Pacte sur les droits civils et politiques du 16 décembre 1966  </vt:lpstr>
      <vt:lpstr>  DÉCLARATION DE RIO SUR L'ENVIRONNEMENT ET LE DÉVELOPPEMENT PRINCIPES DE GESTION DES FORÊTS, Rio de Janeiro, juin 1992 PRINCIPE 2 </vt:lpstr>
      <vt:lpstr>  Il en découle que: </vt:lpstr>
      <vt:lpstr> OBJECTIFS de la communication </vt:lpstr>
      <vt:lpstr>Plan de la communication</vt:lpstr>
      <vt:lpstr>Les textes de référence</vt:lpstr>
      <vt:lpstr>Les textes de référence</vt:lpstr>
      <vt:lpstr>Textes supranationaux </vt:lpstr>
      <vt:lpstr>Instruments internationaux</vt:lpstr>
      <vt:lpstr>Introduction</vt:lpstr>
      <vt:lpstr>Introduction</vt:lpstr>
      <vt:lpstr>Introduction</vt:lpstr>
      <vt:lpstr>Introduction</vt:lpstr>
      <vt:lpstr>Les industries extractives</vt:lpstr>
      <vt:lpstr>Cartographie des ressources naturelles de l’Afrique  </vt:lpstr>
      <vt:lpstr>Le syndrome hollandais</vt:lpstr>
      <vt:lpstr>Le syndrome hollandais</vt:lpstr>
      <vt:lpstr>L’approche de la «  malédiction des ressources » </vt:lpstr>
      <vt:lpstr>L’approche de la «  malédiction des ressources » </vt:lpstr>
      <vt:lpstr>L’approche de la «  malédiction des ressources » </vt:lpstr>
      <vt:lpstr> Critères de classement de pays riches en ressources naturelles </vt:lpstr>
      <vt:lpstr> Critères qualitatifs  </vt:lpstr>
      <vt:lpstr> Critères de gouvernance minière en Afrique : </vt:lpstr>
      <vt:lpstr>Les entreprises multinationales, entreprises globales, entreprises-monde, moteurs de la mondialisation et réseaux de production </vt:lpstr>
      <vt:lpstr>Puissance économique et influence politique des STN</vt:lpstr>
      <vt:lpstr>Puissance économique et influence politique des STN</vt:lpstr>
      <vt:lpstr>Puissance économique et influence politique des STN</vt:lpstr>
      <vt:lpstr>Les rapports complexes avec les Etats: des partenaires intelligents et malins</vt:lpstr>
      <vt:lpstr>Les rapports complexes avec les Etats: des partenaires intelligents et malins</vt:lpstr>
      <vt:lpstr>Les armes du marché capitaliste globalisé</vt:lpstr>
      <vt:lpstr>Les armes du marché capitaliste globalisé</vt:lpstr>
      <vt:lpstr>Les méthodes des prédateurs du capital</vt:lpstr>
      <vt:lpstr>Les méthodes des prédateurs du capital financier</vt:lpstr>
      <vt:lpstr>Problématique de recherche</vt:lpstr>
      <vt:lpstr>Géopolitique des matières premières (Hache, 2025)</vt:lpstr>
      <vt:lpstr>Problématique de recherche</vt:lpstr>
      <vt:lpstr>Problématique de recherche</vt:lpstr>
      <vt:lpstr> Le cadre théorique de l’étude  </vt:lpstr>
      <vt:lpstr>La gouvernance : plusieurs théories ou plusieurs accents</vt:lpstr>
      <vt:lpstr>La gouvernance : plusieurs théories ou plusieurs accents</vt:lpstr>
      <vt:lpstr>La théorie de la gouvernance</vt:lpstr>
      <vt:lpstr>         La théorie de la gouvernance</vt:lpstr>
      <vt:lpstr>La théorie de la gouvernance</vt:lpstr>
      <vt:lpstr>La théorie de l’acteur stratégique</vt:lpstr>
      <vt:lpstr>La théorie de l’opportunisme</vt:lpstr>
      <vt:lpstr>La théorie de l’opportunisme</vt:lpstr>
      <vt:lpstr> Méthodologie de recherche </vt:lpstr>
      <vt:lpstr>   Approche multiscalaire</vt:lpstr>
      <vt:lpstr>Principes clés de la gouvernance publique</vt:lpstr>
      <vt:lpstr>Quatre (4) grandes conclusions de mon étude </vt:lpstr>
      <vt:lpstr> 1.La transparence, au-delà de la mobilisation des ressources fiscales. </vt:lpstr>
      <vt:lpstr>La transparence implique l’ouverture, la participation, l’accès à l’information et l’accès à la justice</vt:lpstr>
      <vt:lpstr>La transparence est liée à l’intégrité, l’éthique, l’authenticité, la conscience, la congruence</vt:lpstr>
      <vt:lpstr>La transparence est liée à l’intégrité, l’éthique, l’authenticité, la conscience, la congruence</vt:lpstr>
      <vt:lpstr>La transparence est liée à l’intégrité, l’éthique, l’authenticité, la conscience, la congruence</vt:lpstr>
      <vt:lpstr>La transparence implique également:</vt:lpstr>
      <vt:lpstr> 1.La transparence, au-delà de la mobilisation des ressources fiscales. </vt:lpstr>
      <vt:lpstr>La transparence financière et fiscale</vt:lpstr>
      <vt:lpstr>La transparence financière et fiscale</vt:lpstr>
      <vt:lpstr>La transparence financière et fiscale</vt:lpstr>
      <vt:lpstr>Les obligations de transparence:</vt:lpstr>
      <vt:lpstr>Les obligations de transparence:</vt:lpstr>
      <vt:lpstr>Les obligations de transparence:</vt:lpstr>
      <vt:lpstr> La transparence implique pour les Etats les obligations suivantes : </vt:lpstr>
      <vt:lpstr>Pour les entreprises: </vt:lpstr>
      <vt:lpstr>Code minier du Sénégal impose l’obligation de déclaration et de communication d’information pour des raisons de transparence</vt:lpstr>
      <vt:lpstr>Les obligations de transparence:</vt:lpstr>
      <vt:lpstr> La lumière sur LA FISCALITÉ DU SECTEUR EXTRACTIF </vt:lpstr>
      <vt:lpstr>Régime fiscal et douanier</vt:lpstr>
      <vt:lpstr>Régime fiscal sénégalais</vt:lpstr>
      <vt:lpstr>Régime fiscal sénégalais</vt:lpstr>
      <vt:lpstr>Régime fiscal sénégalais</vt:lpstr>
      <vt:lpstr>La clause de stabilité</vt:lpstr>
      <vt:lpstr>La lumière sur LA FISCALITÉ DU SECTEUR EXTRACTIF</vt:lpstr>
      <vt:lpstr>La lumière sur LA FISCALITÉ DU SECTEUR EXTRACTIF</vt:lpstr>
      <vt:lpstr>Une approche globale et holistique de la transparence</vt:lpstr>
      <vt:lpstr>ii) La transparence permet de lutter contre l’optimisation fiscale</vt:lpstr>
      <vt:lpstr>La transparence permet de lutter contre l’optimisation fiscale</vt:lpstr>
      <vt:lpstr>L’optimisation fiscale</vt:lpstr>
      <vt:lpstr> Le sandwich hollandais </vt:lpstr>
      <vt:lpstr>Le double irlandais </vt:lpstr>
      <vt:lpstr> Comment fonctionnait cette pratique quand elle était associée au sandwich hollandais ? </vt:lpstr>
      <vt:lpstr> La fin du double irlandais </vt:lpstr>
      <vt:lpstr> Les enjeux financiers soulevés par les paradis fiscaux sont loin d’être négligeables. </vt:lpstr>
      <vt:lpstr>Paradis fiscaux et zones offshore </vt:lpstr>
      <vt:lpstr>Les conséquences néfastes des paradis fiscaux </vt:lpstr>
      <vt:lpstr>La transparence permet également de lutter contre:</vt:lpstr>
      <vt:lpstr>100 à 240 milliards USD par an de manque à gagner dû aux pratiques BEPS, OCDE, 2023</vt:lpstr>
      <vt:lpstr>100 à 240 milliards USD par an de manque à gagner dû aux pratiques BEPS, OCDE, 2023</vt:lpstr>
      <vt:lpstr>Une approche globale et holistique de la transparence</vt:lpstr>
      <vt:lpstr>La transparence permet également:</vt:lpstr>
      <vt:lpstr> 2.L’opacité dans les industries extractives comme instrument de siphonnage des ressources fiscales par les multinationales étrangères vers les paradis fiscaux </vt:lpstr>
      <vt:lpstr>L’opacité dans les industries extractives</vt:lpstr>
      <vt:lpstr>2.L’opacité dans les industries extractives</vt:lpstr>
      <vt:lpstr>L'Indice d'opacité financière (Financial Secrecy Index - FSI)</vt:lpstr>
      <vt:lpstr> Objectif et conséquences  </vt:lpstr>
      <vt:lpstr>L’Indice d’Opacité Financière ou Indice de secret financier</vt:lpstr>
      <vt:lpstr>   L’Indice d’Opacité Financière </vt:lpstr>
      <vt:lpstr> L’Indice d’Opacité Financière </vt:lpstr>
      <vt:lpstr> Profils d’indicateurs de l’opacité financière </vt:lpstr>
      <vt:lpstr> Enregistrement des actifs et de la propriété </vt:lpstr>
      <vt:lpstr> Transparence des entités juridiques </vt:lpstr>
      <vt:lpstr> Intégrité de la réglementation fiscale et financière  </vt:lpstr>
      <vt:lpstr> Normes et coopération internationales </vt:lpstr>
      <vt:lpstr>L’indice d’opacité financière ou L'indice de secret financier </vt:lpstr>
      <vt:lpstr>L’indice d’opacité financière ou L'indice de secret financier </vt:lpstr>
      <vt:lpstr>L’indice d’opacité financière ou L'indice de secret financier </vt:lpstr>
      <vt:lpstr>L’indice d’opacité financière ou L'indice de secret financier </vt:lpstr>
      <vt:lpstr> Publication des contrats extractif : Tendances dans le monde et en Afrique selon l’Indice d’Opacité Financière  </vt:lpstr>
      <vt:lpstr> Classement FSI, 3 juin 2025 </vt:lpstr>
      <vt:lpstr>ISF</vt:lpstr>
      <vt:lpstr> La transparence est nécessaire, mais elle n’est pas suffisante  </vt:lpstr>
      <vt:lpstr>L’opacité est savamment organisée à des fins de prédation et de pillage des ressources naturelles africaines et repose sur des arguments structurels:</vt:lpstr>
      <vt:lpstr>Le scandale Volkswagen</vt:lpstr>
      <vt:lpstr>Mythes et réalités sur la transparence des contrats</vt:lpstr>
      <vt:lpstr> L’indice d’opacité financière vs Indice des paradis fiscaux pour les entreprises </vt:lpstr>
      <vt:lpstr>L'indice des paradis fiscaux pour les entreprises</vt:lpstr>
      <vt:lpstr>profils des indicateurs les indicateurs du score des paradis fiscaux </vt:lpstr>
      <vt:lpstr> Les données en action </vt:lpstr>
      <vt:lpstr> À propos de l’indice </vt:lpstr>
      <vt:lpstr>3.Des mesures concrètes de promotion de la transparence dans les industries extractives</vt:lpstr>
      <vt:lpstr> 3.1.L’Initiative pour la Transparence dans les Industries extractives (ITIE) </vt:lpstr>
      <vt:lpstr>La Norme ITIE L’ITIE s’intéresse à tous les segments de la chaîne de valeur du secteur extractif </vt:lpstr>
      <vt:lpstr>Les résultats des évaluations de l’ITIE</vt:lpstr>
      <vt:lpstr>Le Burkina Faso a adhéré à l’ITIE en 2007 pour rompre avec le cercle vicieux de l’opacité dans la gestion des industries extractives</vt:lpstr>
      <vt:lpstr>Les résultats des évaluations de l’ITIE</vt:lpstr>
      <vt:lpstr>Les résultats des évaluations de l’ITIE</vt:lpstr>
      <vt:lpstr>Les organes nationaux de l’ITIE et la société civile ITIE</vt:lpstr>
      <vt:lpstr>Les textes du FMI</vt:lpstr>
      <vt:lpstr>Les textes du FMI</vt:lpstr>
      <vt:lpstr>Les textes de la Banque mondiale</vt:lpstr>
      <vt:lpstr>Charte des Ressources naturelles</vt:lpstr>
      <vt:lpstr>Initiatives dans le cadre de l'OCDE </vt:lpstr>
      <vt:lpstr> Action 3 – Règles concernant les sociétés étrangères contrôlées   </vt:lpstr>
      <vt:lpstr>Action 5 – Pratiques fiscales dommageables   </vt:lpstr>
      <vt:lpstr> Action 11 – Mesure et suivi des données relatives au BEPS   </vt:lpstr>
      <vt:lpstr>Actions 12  et 13 du BEPS</vt:lpstr>
      <vt:lpstr>De nouvelles données de l’OCDE mettent en lumière les risques d’évasion fiscale de la part des entreprises multinationales et la nécessité de mettre rapidement en œuvre la réforme fiscale internationale </vt:lpstr>
      <vt:lpstr>L’édition annuelle 2022 des Statistiques de l'impôt sur les sociétés</vt:lpstr>
      <vt:lpstr> L’OCDE annonce au G20 des progrès majeurs dans la réforme du système fiscal international </vt:lpstr>
      <vt:lpstr>The Global Initiative for Fiscal Transparency (GIFT), OCDE</vt:lpstr>
      <vt:lpstr> Forum mondial sur la transparence et l'échange de renseignements à des fins fiscales </vt:lpstr>
      <vt:lpstr>Forum mondial sur la transparence et l'échange de renseignements à des fins fiscales</vt:lpstr>
      <vt:lpstr> Le Forum mondial agit à travers : </vt:lpstr>
      <vt:lpstr>La Vision Minière Africaine</vt:lpstr>
      <vt:lpstr>La Vision Minière Africaine</vt:lpstr>
      <vt:lpstr>La Vision Minière Africaine</vt:lpstr>
      <vt:lpstr>La Vision Minière Africaine</vt:lpstr>
      <vt:lpstr>La Vision Minière Africaine</vt:lpstr>
      <vt:lpstr>La contribution de l’ATAF</vt:lpstr>
      <vt:lpstr>Les dispositifs communautaires: UEMOA et CEDEAO</vt:lpstr>
      <vt:lpstr>Les dispositifs communautaires de la CEDEAO</vt:lpstr>
      <vt:lpstr>Les instruments nationaux de promotion de transparence dans les industries extractives</vt:lpstr>
      <vt:lpstr> Areva signe un accord avec le Niger sur les mines d'uranium, mai 2014 </vt:lpstr>
      <vt:lpstr>Areva signe un accord avec le Niger sur les mines d'uranium, mai 2014</vt:lpstr>
      <vt:lpstr>Exportation de pierres précieuses et météorites : le Niger durcit les règles, août 2025</vt:lpstr>
      <vt:lpstr>Exploitation illégale </vt:lpstr>
      <vt:lpstr>L’exploitation de l’uranium au Niger est au centre d’un bras de fer depuis 2023 entre le pouvoir de Niamey et le groupe français Orano</vt:lpstr>
      <vt:lpstr>La transparence dans les industries extractives, une préoccupation de la société civile</vt:lpstr>
      <vt:lpstr>L’Association ITIE </vt:lpstr>
      <vt:lpstr>Exemple</vt:lpstr>
      <vt:lpstr>Rotab (Réseau des Organisations pour la Transparence et l’Analyse Budgétaire) au Niger: coordination nationale du Rotab –Publiez ce que vous payez Niger</vt:lpstr>
      <vt:lpstr> Oxfam France demande au gouvernement français : </vt:lpstr>
      <vt:lpstr>La persistance de l’opacité  dans les industries extractives</vt:lpstr>
      <vt:lpstr>4.Le renforcement des capacités africaines de gouvernance des industries extractives</vt:lpstr>
      <vt:lpstr>4.Le renforcement des capacités africaines de gouvernance des industries extractives</vt:lpstr>
      <vt:lpstr>Quelques pistes de réflexions</vt:lpstr>
      <vt:lpstr>Conclusion</vt:lpstr>
      <vt:lpstr>Fin de la communication</vt:lpstr>
      <vt:lpstr>Ex. Le régime fiscal minier, pétrolier et gazier du au Sénégal</vt:lpstr>
      <vt:lpstr> Le partage de la rente économique </vt:lpstr>
      <vt:lpstr> Le partage de la rente économique  </vt:lpstr>
      <vt:lpstr> La fiscalité minière du Sénégal : Description des prélèvements miniers</vt:lpstr>
      <vt:lpstr> La législation et la réglementation minières</vt:lpstr>
      <vt:lpstr> Les titres miniers</vt:lpstr>
      <vt:lpstr>  4 titres d’exploitation :  </vt:lpstr>
      <vt:lpstr>Les titres miniers délivrés confèrent:</vt:lpstr>
      <vt:lpstr>Les titres miniers délivrés confèrent:</vt:lpstr>
      <vt:lpstr> Les droits fixes</vt:lpstr>
      <vt:lpstr>La redevance superficiaire</vt:lpstr>
      <vt:lpstr>La redevance minière</vt:lpstr>
      <vt:lpstr>La contribution spéciale sur les produits des mines et carrières (CSMC)</vt:lpstr>
      <vt:lpstr>                                      2012, 2014</vt:lpstr>
      <vt:lpstr>La redevance minière</vt:lpstr>
      <vt:lpstr>L’impôt sur les sociétés</vt:lpstr>
      <vt:lpstr>L’impôt sur les sociétés</vt:lpstr>
      <vt:lpstr>L’impôt sur les sociétés</vt:lpstr>
      <vt:lpstr> L’impôt minimum forfaitaire (IMF)</vt:lpstr>
      <vt:lpstr>L’impôt minimum forfaitaire (IMF)</vt:lpstr>
      <vt:lpstr>La participation de l’État</vt:lpstr>
      <vt:lpstr>La participation de l’État</vt:lpstr>
      <vt:lpstr>Le droit d’exportation sur l’or non monétaire</vt:lpstr>
      <vt:lpstr>La clause de stabilité</vt:lpstr>
      <vt:lpstr>La clause de stabilité</vt:lpstr>
      <vt:lpstr> La clause de stabilité </vt:lpstr>
      <vt:lpstr>La clause de stabilité</vt:lpstr>
      <vt:lpstr>Le taux effectif moyen d’imposition</vt:lpstr>
      <vt:lpstr>Le régime fiscal minier</vt:lpstr>
      <vt:lpstr>La fiscalité pétrolière du Sénégal : Description des prélèvements pétroliers</vt:lpstr>
      <vt:lpstr>La législation et la réglementation pétrolières</vt:lpstr>
      <vt:lpstr> Les titres pétroliers</vt:lpstr>
      <vt:lpstr>2 titres d’exploitation: </vt:lpstr>
      <vt:lpstr>Les modèles de contrats</vt:lpstr>
      <vt:lpstr>Les bonus</vt:lpstr>
      <vt:lpstr>Les frais d’instruction de dossier</vt:lpstr>
      <vt:lpstr> Le loyer superficiaire</vt:lpstr>
      <vt:lpstr>La redevance pétrolière et gazière</vt:lpstr>
      <vt:lpstr>Le partage de production</vt:lpstr>
      <vt:lpstr>L’impôt sur les sociétés</vt:lpstr>
      <vt:lpstr> L’impôt minimum forfaitaire (IMF)</vt:lpstr>
      <vt:lpstr>La participation de l’État</vt:lpstr>
      <vt:lpstr>Les droits à l’exportation</vt:lpstr>
      <vt:lpstr>La clause de stabilité</vt:lpstr>
      <vt:lpstr>FIN</vt:lpstr>
      <vt:lpstr>Une politique publique est efficace et produit des résultats partagés lorsqu’elle remplit:</vt:lpstr>
      <vt:lpstr>Je vous remercie.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 for Track II discussion</dc:title>
  <dc:creator>ROBERTS Baxter, DAF/INV</dc:creator>
  <cp:lastModifiedBy>Dell</cp:lastModifiedBy>
  <cp:revision>669</cp:revision>
  <cp:lastPrinted>2024-12-02T08:18:35Z</cp:lastPrinted>
  <dcterms:created xsi:type="dcterms:W3CDTF">2021-03-26T12:10:49Z</dcterms:created>
  <dcterms:modified xsi:type="dcterms:W3CDTF">2025-10-14T21:13:33Z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5510b0-e729-4ef0-a3dd-4ba0dfe56c99_Enabled">
    <vt:lpwstr>true</vt:lpwstr>
  </property>
  <property fmtid="{D5CDD505-2E9C-101B-9397-08002B2CF9AE}" pid="3" name="MSIP_Label_0e5510b0-e729-4ef0-a3dd-4ba0dfe56c99_SetDate">
    <vt:lpwstr>2024-10-26T10:25:58Z</vt:lpwstr>
  </property>
  <property fmtid="{D5CDD505-2E9C-101B-9397-08002B2CF9AE}" pid="4" name="MSIP_Label_0e5510b0-e729-4ef0-a3dd-4ba0dfe56c99_Method">
    <vt:lpwstr>Standard</vt:lpwstr>
  </property>
  <property fmtid="{D5CDD505-2E9C-101B-9397-08002B2CF9AE}" pid="5" name="MSIP_Label_0e5510b0-e729-4ef0-a3dd-4ba0dfe56c99_Name">
    <vt:lpwstr>Restricted Use</vt:lpwstr>
  </property>
  <property fmtid="{D5CDD505-2E9C-101B-9397-08002B2CF9AE}" pid="6" name="MSIP_Label_0e5510b0-e729-4ef0-a3dd-4ba0dfe56c99_SiteId">
    <vt:lpwstr>ac41c7d4-1f61-460d-b0f4-fc925a2b471c</vt:lpwstr>
  </property>
  <property fmtid="{D5CDD505-2E9C-101B-9397-08002B2CF9AE}" pid="7" name="MSIP_Label_0e5510b0-e729-4ef0-a3dd-4ba0dfe56c99_ActionId">
    <vt:lpwstr>fe6b75fb-b5f4-48e8-9672-54a16e633cd6</vt:lpwstr>
  </property>
  <property fmtid="{D5CDD505-2E9C-101B-9397-08002B2CF9AE}" pid="8" name="MSIP_Label_0e5510b0-e729-4ef0-a3dd-4ba0dfe56c99_ContentBits">
    <vt:lpwstr>2</vt:lpwstr>
  </property>
  <property fmtid="{D5CDD505-2E9C-101B-9397-08002B2CF9AE}" pid="9" name="ClassificationContentMarkingFooterLocations">
    <vt:lpwstr>OCDE_Français_blanc:3</vt:lpwstr>
  </property>
  <property fmtid="{D5CDD505-2E9C-101B-9397-08002B2CF9AE}" pid="10" name="ClassificationContentMarkingFooterText">
    <vt:lpwstr>Restricted Use - À usage restreint</vt:lpwstr>
  </property>
</Properties>
</file>